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79"/>
  </p:handoutMasterIdLst>
  <p:sldIdLst>
    <p:sldId id="672" r:id="rId3"/>
    <p:sldId id="2102" r:id="rId5"/>
    <p:sldId id="2103" r:id="rId6"/>
    <p:sldId id="2104" r:id="rId7"/>
    <p:sldId id="2105" r:id="rId8"/>
    <p:sldId id="2106" r:id="rId9"/>
    <p:sldId id="2107" r:id="rId10"/>
    <p:sldId id="2108" r:id="rId11"/>
    <p:sldId id="2109" r:id="rId12"/>
    <p:sldId id="2110" r:id="rId13"/>
    <p:sldId id="2111" r:id="rId14"/>
    <p:sldId id="2112" r:id="rId15"/>
    <p:sldId id="2113" r:id="rId16"/>
    <p:sldId id="2114" r:id="rId17"/>
    <p:sldId id="2115" r:id="rId18"/>
    <p:sldId id="2116" r:id="rId19"/>
    <p:sldId id="2117" r:id="rId20"/>
    <p:sldId id="2691" r:id="rId21"/>
    <p:sldId id="2118" r:id="rId22"/>
    <p:sldId id="2119" r:id="rId23"/>
    <p:sldId id="2120" r:id="rId24"/>
    <p:sldId id="2121" r:id="rId25"/>
    <p:sldId id="2122" r:id="rId26"/>
    <p:sldId id="2123" r:id="rId27"/>
    <p:sldId id="2124" r:id="rId28"/>
    <p:sldId id="2125" r:id="rId29"/>
    <p:sldId id="2126" r:id="rId30"/>
    <p:sldId id="2127" r:id="rId31"/>
    <p:sldId id="2128" r:id="rId32"/>
    <p:sldId id="2129" r:id="rId33"/>
    <p:sldId id="2245" r:id="rId34"/>
    <p:sldId id="2131" r:id="rId35"/>
    <p:sldId id="2132" r:id="rId36"/>
    <p:sldId id="2133" r:id="rId37"/>
    <p:sldId id="2134" r:id="rId38"/>
    <p:sldId id="2135" r:id="rId39"/>
    <p:sldId id="2136" r:id="rId40"/>
    <p:sldId id="2137" r:id="rId41"/>
    <p:sldId id="2138" r:id="rId42"/>
    <p:sldId id="2139" r:id="rId43"/>
    <p:sldId id="2140" r:id="rId44"/>
    <p:sldId id="2141" r:id="rId45"/>
    <p:sldId id="2142" r:id="rId46"/>
    <p:sldId id="2143" r:id="rId47"/>
    <p:sldId id="2144" r:id="rId48"/>
    <p:sldId id="2145" r:id="rId49"/>
    <p:sldId id="2146" r:id="rId50"/>
    <p:sldId id="2149" r:id="rId51"/>
    <p:sldId id="2150" r:id="rId52"/>
    <p:sldId id="2151" r:id="rId53"/>
    <p:sldId id="2152" r:id="rId54"/>
    <p:sldId id="2153" r:id="rId55"/>
    <p:sldId id="2154" r:id="rId56"/>
    <p:sldId id="2155" r:id="rId57"/>
    <p:sldId id="2156" r:id="rId58"/>
    <p:sldId id="2157" r:id="rId59"/>
    <p:sldId id="2158" r:id="rId60"/>
    <p:sldId id="2159" r:id="rId61"/>
    <p:sldId id="2160" r:id="rId62"/>
    <p:sldId id="2161" r:id="rId63"/>
    <p:sldId id="2162" r:id="rId64"/>
    <p:sldId id="2163" r:id="rId65"/>
    <p:sldId id="2164" r:id="rId66"/>
    <p:sldId id="2165" r:id="rId67"/>
    <p:sldId id="2166" r:id="rId68"/>
    <p:sldId id="2167" r:id="rId69"/>
    <p:sldId id="2168" r:id="rId70"/>
    <p:sldId id="2169" r:id="rId71"/>
    <p:sldId id="2170" r:id="rId72"/>
    <p:sldId id="2171" r:id="rId73"/>
    <p:sldId id="2172" r:id="rId74"/>
    <p:sldId id="2173" r:id="rId75"/>
    <p:sldId id="2174" r:id="rId76"/>
    <p:sldId id="2175" r:id="rId77"/>
    <p:sldId id="865" r:id="rId78"/>
  </p:sldIdLst>
  <p:sldSz cx="12192000" cy="6858000"/>
  <p:notesSz cx="6858000" cy="9144000"/>
  <p:embeddedFontLst>
    <p:embeddedFont>
      <p:font typeface="Tw Cen MT" panose="020B0602020104020603" charset="0"/>
      <p:regular r:id="rId84"/>
    </p:embeddedFont>
    <p:embeddedFont>
      <p:font typeface="华文新魏" panose="02010800040101010101" pitchFamily="2" charset="-122"/>
      <p:regular r:id="rId85"/>
    </p:embeddedFont>
    <p:embeddedFont>
      <p:font typeface="DejaVu Math TeX Gyre" panose="02000503000000000000" charset="0"/>
      <p:regular r:id="rId8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一帆" initials="张一帆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9" autoAdjust="0"/>
    <p:restoredTop sz="79048" autoAdjust="0"/>
  </p:normalViewPr>
  <p:slideViewPr>
    <p:cSldViewPr snapToGrid="0">
      <p:cViewPr varScale="1">
        <p:scale>
          <a:sx n="92" d="100"/>
          <a:sy n="92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6" Type="http://schemas.openxmlformats.org/officeDocument/2006/relationships/font" Target="fonts/font3.fntdata"/><Relationship Id="rId85" Type="http://schemas.openxmlformats.org/officeDocument/2006/relationships/font" Target="fonts/font2.fntdata"/><Relationship Id="rId84" Type="http://schemas.openxmlformats.org/officeDocument/2006/relationships/font" Target="fonts/font1.fntdata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handoutMaster" Target="handoutMasters/handoutMaster1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37.emf"/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.emf"/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48.emf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5.vml.rels><?xml version="1.0" encoding="UTF-8" standalone="yes"?>
<Relationships xmlns="http://schemas.openxmlformats.org/package/2006/relationships"><Relationship Id="rId4" Type="http://schemas.openxmlformats.org/officeDocument/2006/relationships/image" Target="../media/image58.emf"/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8.emf"/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5" Type="http://schemas.openxmlformats.org/officeDocument/2006/relationships/image" Target="../media/image74.emf"/><Relationship Id="rId4" Type="http://schemas.openxmlformats.org/officeDocument/2006/relationships/image" Target="../media/image73.emf"/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89.emf"/><Relationship Id="rId8" Type="http://schemas.openxmlformats.org/officeDocument/2006/relationships/image" Target="../media/image88.emf"/><Relationship Id="rId7" Type="http://schemas.openxmlformats.org/officeDocument/2006/relationships/image" Target="../media/image87.emf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0" Type="http://schemas.openxmlformats.org/officeDocument/2006/relationships/image" Target="../media/image90.emf"/><Relationship Id="rId1" Type="http://schemas.openxmlformats.org/officeDocument/2006/relationships/image" Target="../media/image81.emf"/></Relationships>
</file>

<file path=ppt/drawings/_rels/vmlDrawing23.vml.rels><?xml version="1.0" encoding="UTF-8" standalone="yes"?>
<Relationships xmlns="http://schemas.openxmlformats.org/package/2006/relationships"><Relationship Id="rId7" Type="http://schemas.openxmlformats.org/officeDocument/2006/relationships/image" Target="../media/image97.emf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7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7.wmf"/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2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1.wmf"/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emf"/></Relationships>
</file>

<file path=ppt/drawings/_rels/vmlDrawing3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Relationship Id="rId3" Type="http://schemas.openxmlformats.org/officeDocument/2006/relationships/image" Target="../media/image132.emf"/><Relationship Id="rId2" Type="http://schemas.openxmlformats.org/officeDocument/2006/relationships/image" Target="../media/image131.wmf"/><Relationship Id="rId1" Type="http://schemas.openxmlformats.org/officeDocument/2006/relationships/image" Target="../media/image130.emf"/></Relationships>
</file>

<file path=ppt/drawings/_rels/vmlDrawing3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9.emf"/><Relationship Id="rId4" Type="http://schemas.openxmlformats.org/officeDocument/2006/relationships/image" Target="../media/image138.emf"/><Relationship Id="rId3" Type="http://schemas.openxmlformats.org/officeDocument/2006/relationships/image" Target="../media/image137.emf"/><Relationship Id="rId2" Type="http://schemas.openxmlformats.org/officeDocument/2006/relationships/image" Target="../media/image129.wmf"/><Relationship Id="rId1" Type="http://schemas.openxmlformats.org/officeDocument/2006/relationships/image" Target="../media/image136.emf"/></Relationships>
</file>

<file path=ppt/drawings/_rels/vmlDrawing3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3.emf"/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png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image" Target="../media/image145.emf"/></Relationships>
</file>

<file path=ppt/drawings/_rels/vmlDrawing3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1.emf"/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4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4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png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image" Target="../media/image178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2.emf"/><Relationship Id="rId1" Type="http://schemas.openxmlformats.org/officeDocument/2006/relationships/image" Target="../media/image18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91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wmf"/><Relationship Id="rId1" Type="http://schemas.openxmlformats.org/officeDocument/2006/relationships/image" Target="../media/image192.wmf"/></Relationships>
</file>

<file path=ppt/drawings/_rels/vmlDrawing5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1.emf"/><Relationship Id="rId6" Type="http://schemas.openxmlformats.org/officeDocument/2006/relationships/image" Target="../media/image200.emf"/><Relationship Id="rId5" Type="http://schemas.openxmlformats.org/officeDocument/2006/relationships/image" Target="../media/image199.emf"/><Relationship Id="rId4" Type="http://schemas.openxmlformats.org/officeDocument/2006/relationships/image" Target="../media/image198.emf"/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wmf"/><Relationship Id="rId1" Type="http://schemas.openxmlformats.org/officeDocument/2006/relationships/image" Target="../media/image205.png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emf"/><Relationship Id="rId1" Type="http://schemas.openxmlformats.org/officeDocument/2006/relationships/image" Target="../media/image207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emf"/><Relationship Id="rId1" Type="http://schemas.openxmlformats.org/officeDocument/2006/relationships/image" Target="../media/image210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5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19.emf"/><Relationship Id="rId5" Type="http://schemas.openxmlformats.org/officeDocument/2006/relationships/image" Target="../media/image218.emf"/><Relationship Id="rId4" Type="http://schemas.openxmlformats.org/officeDocument/2006/relationships/image" Target="../media/image217.emf"/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image" Target="../media/image214.emf"/></Relationships>
</file>

<file path=ppt/drawings/_rels/vmlDrawing5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24.emf"/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11CF7-5005-43FE-83F8-F59B6FC0F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7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23016-8A5F-4B99-B63A-151741210C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1"/>
            <a:ext cx="10261600" cy="563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8006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384800" cy="2324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24300"/>
            <a:ext cx="5384800" cy="2324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通信工程系</a:t>
            </a: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A6889-DA73-4EEF-A302-6CFE8B5ED5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533400"/>
            <a:ext cx="10972800" cy="5715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通信工程系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AA04C-93FF-49E2-83E8-1A2A50E651B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F9C1C94-63E0-4621-8484-C4CA0060BB8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510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3663"/>
            <a:ext cx="5384800" cy="215265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1F2E7B4-227E-4DE3-9325-1F2D6AD7524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3D80D-0B18-450A-B3E7-A72A31C2C43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CCE9C75-4075-4617-A4F7-1B02E76274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78551" y="6248400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5.png"/><Relationship Id="rId28" Type="http://schemas.openxmlformats.org/officeDocument/2006/relationships/tags" Target="../tags/tag2.xml"/><Relationship Id="rId27" Type="http://schemas.openxmlformats.org/officeDocument/2006/relationships/image" Target="../media/image4.png"/><Relationship Id="rId26" Type="http://schemas.openxmlformats.org/officeDocument/2006/relationships/tags" Target="../tags/tag1.xml"/><Relationship Id="rId25" Type="http://schemas.openxmlformats.org/officeDocument/2006/relationships/image" Target="../media/image3.pn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534150" y="0"/>
            <a:ext cx="5657850" cy="729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0" y="0"/>
            <a:ext cx="2558415" cy="7232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9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9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27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4.emf"/><Relationship Id="rId14" Type="http://schemas.openxmlformats.org/officeDocument/2006/relationships/vmlDrawing" Target="../drawings/vmlDrawing8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9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28.wmf"/><Relationship Id="rId1" Type="http://schemas.openxmlformats.org/officeDocument/2006/relationships/oleObject" Target="../embeddings/oleObject1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1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0.emf"/><Relationship Id="rId1" Type="http://schemas.openxmlformats.org/officeDocument/2006/relationships/oleObject" Target="../embeddings/oleObject25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oleObject" Target="../embeddings/oleObject28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7.e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6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5.e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4.emf"/><Relationship Id="rId10" Type="http://schemas.openxmlformats.org/officeDocument/2006/relationships/vmlDrawing" Target="../drawings/vmlDrawing11.vml"/><Relationship Id="rId1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1.e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40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9.e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8.emf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.bin"/><Relationship Id="rId8" Type="http://schemas.openxmlformats.org/officeDocument/2006/relationships/image" Target="../media/image45.emf"/><Relationship Id="rId7" Type="http://schemas.openxmlformats.org/officeDocument/2006/relationships/oleObject" Target="../embeddings/oleObject40.bin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3.e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42.emf"/><Relationship Id="rId16" Type="http://schemas.openxmlformats.org/officeDocument/2006/relationships/vmlDrawing" Target="../drawings/vmlDrawing13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48.emf"/><Relationship Id="rId13" Type="http://schemas.openxmlformats.org/officeDocument/2006/relationships/oleObject" Target="../embeddings/oleObject43.bin"/><Relationship Id="rId12" Type="http://schemas.openxmlformats.org/officeDocument/2006/relationships/image" Target="../media/image47.emf"/><Relationship Id="rId11" Type="http://schemas.openxmlformats.org/officeDocument/2006/relationships/oleObject" Target="../embeddings/oleObject42.bin"/><Relationship Id="rId10" Type="http://schemas.openxmlformats.org/officeDocument/2006/relationships/image" Target="../media/image46.emf"/><Relationship Id="rId1" Type="http://schemas.openxmlformats.org/officeDocument/2006/relationships/oleObject" Target="../embeddings/oleObject37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52.e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51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0.e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49.emf"/><Relationship Id="rId13" Type="http://schemas.openxmlformats.org/officeDocument/2006/relationships/notesSlide" Target="../notesSlides/notesSlide3.xml"/><Relationship Id="rId12" Type="http://schemas.openxmlformats.org/officeDocument/2006/relationships/vmlDrawing" Target="../drawings/vmlDrawing1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3.emf"/><Relationship Id="rId1" Type="http://schemas.openxmlformats.org/officeDocument/2006/relationships/oleObject" Target="../embeddings/oleObject4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58.e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6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55.emf"/><Relationship Id="rId11" Type="http://schemas.openxmlformats.org/officeDocument/2006/relationships/vmlDrawing" Target="../drawings/vmlDrawing15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4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62.emf"/><Relationship Id="rId7" Type="http://schemas.openxmlformats.org/officeDocument/2006/relationships/oleObject" Target="../embeddings/oleObject56.bin"/><Relationship Id="rId6" Type="http://schemas.openxmlformats.org/officeDocument/2006/relationships/image" Target="../media/image61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60.e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59.emf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.jpeg"/><Relationship Id="rId10" Type="http://schemas.openxmlformats.org/officeDocument/2006/relationships/image" Target="../media/image63.emf"/><Relationship Id="rId1" Type="http://schemas.openxmlformats.org/officeDocument/2006/relationships/oleObject" Target="../embeddings/oleObject5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64.emf"/><Relationship Id="rId1" Type="http://schemas.openxmlformats.org/officeDocument/2006/relationships/oleObject" Target="../embeddings/oleObject58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emf"/><Relationship Id="rId8" Type="http://schemas.openxmlformats.org/officeDocument/2006/relationships/oleObject" Target="../embeddings/oleObject62.bin"/><Relationship Id="rId7" Type="http://schemas.openxmlformats.org/officeDocument/2006/relationships/image" Target="../media/image10.jpeg"/><Relationship Id="rId6" Type="http://schemas.openxmlformats.org/officeDocument/2006/relationships/image" Target="../media/image67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66.e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65.emf"/><Relationship Id="rId12" Type="http://schemas.openxmlformats.org/officeDocument/2006/relationships/notesSlide" Target="../notesSlides/notesSlide5.xml"/><Relationship Id="rId11" Type="http://schemas.openxmlformats.org/officeDocument/2006/relationships/vmlDrawing" Target="../drawings/vmlDrawing18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59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emf"/><Relationship Id="rId1" Type="http://schemas.openxmlformats.org/officeDocument/2006/relationships/oleObject" Target="../embeddings/oleObject63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.bin"/><Relationship Id="rId8" Type="http://schemas.openxmlformats.org/officeDocument/2006/relationships/image" Target="../media/image73.emf"/><Relationship Id="rId7" Type="http://schemas.openxmlformats.org/officeDocument/2006/relationships/oleObject" Target="../embeddings/oleObject67.bin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1.e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70.emf"/><Relationship Id="rId13" Type="http://schemas.openxmlformats.org/officeDocument/2006/relationships/notesSlide" Target="../notesSlides/notesSlide8.xml"/><Relationship Id="rId12" Type="http://schemas.openxmlformats.org/officeDocument/2006/relationships/vmlDrawing" Target="../drawings/vmlDrawing2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4.emf"/><Relationship Id="rId1" Type="http://schemas.openxmlformats.org/officeDocument/2006/relationships/oleObject" Target="../embeddings/oleObject64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8" Type="http://schemas.openxmlformats.org/officeDocument/2006/relationships/image" Target="../media/image78.e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77.e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76.e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75.emf"/><Relationship Id="rId15" Type="http://schemas.openxmlformats.org/officeDocument/2006/relationships/notesSlide" Target="../notesSlides/notesSlide9.xml"/><Relationship Id="rId14" Type="http://schemas.openxmlformats.org/officeDocument/2006/relationships/vmlDrawing" Target="../drawings/vmlDrawing2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0.emf"/><Relationship Id="rId11" Type="http://schemas.openxmlformats.org/officeDocument/2006/relationships/oleObject" Target="../embeddings/oleObject74.bin"/><Relationship Id="rId10" Type="http://schemas.openxmlformats.org/officeDocument/2006/relationships/image" Target="../media/image79.emf"/><Relationship Id="rId1" Type="http://schemas.openxmlformats.org/officeDocument/2006/relationships/oleObject" Target="../embeddings/oleObject69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.bin"/><Relationship Id="rId8" Type="http://schemas.openxmlformats.org/officeDocument/2006/relationships/image" Target="../media/image84.emf"/><Relationship Id="rId7" Type="http://schemas.openxmlformats.org/officeDocument/2006/relationships/oleObject" Target="../embeddings/oleObject78.bin"/><Relationship Id="rId6" Type="http://schemas.openxmlformats.org/officeDocument/2006/relationships/image" Target="../media/image83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82.emf"/><Relationship Id="rId3" Type="http://schemas.openxmlformats.org/officeDocument/2006/relationships/oleObject" Target="../embeddings/oleObject76.bin"/><Relationship Id="rId23" Type="http://schemas.openxmlformats.org/officeDocument/2006/relationships/notesSlide" Target="../notesSlides/notesSlide10.xml"/><Relationship Id="rId22" Type="http://schemas.openxmlformats.org/officeDocument/2006/relationships/vmlDrawing" Target="../drawings/vmlDrawing22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90.emf"/><Relationship Id="rId2" Type="http://schemas.openxmlformats.org/officeDocument/2006/relationships/image" Target="../media/image81.emf"/><Relationship Id="rId19" Type="http://schemas.openxmlformats.org/officeDocument/2006/relationships/oleObject" Target="../embeddings/oleObject84.bin"/><Relationship Id="rId18" Type="http://schemas.openxmlformats.org/officeDocument/2006/relationships/image" Target="../media/image89.emf"/><Relationship Id="rId17" Type="http://schemas.openxmlformats.org/officeDocument/2006/relationships/oleObject" Target="../embeddings/oleObject83.bin"/><Relationship Id="rId16" Type="http://schemas.openxmlformats.org/officeDocument/2006/relationships/image" Target="../media/image88.emf"/><Relationship Id="rId15" Type="http://schemas.openxmlformats.org/officeDocument/2006/relationships/oleObject" Target="../embeddings/oleObject82.bin"/><Relationship Id="rId14" Type="http://schemas.openxmlformats.org/officeDocument/2006/relationships/image" Target="../media/image87.emf"/><Relationship Id="rId13" Type="http://schemas.openxmlformats.org/officeDocument/2006/relationships/oleObject" Target="../embeddings/oleObject81.bin"/><Relationship Id="rId12" Type="http://schemas.openxmlformats.org/officeDocument/2006/relationships/image" Target="../media/image86.emf"/><Relationship Id="rId11" Type="http://schemas.openxmlformats.org/officeDocument/2006/relationships/oleObject" Target="../embeddings/oleObject80.bin"/><Relationship Id="rId10" Type="http://schemas.openxmlformats.org/officeDocument/2006/relationships/image" Target="../media/image85.emf"/><Relationship Id="rId1" Type="http://schemas.openxmlformats.org/officeDocument/2006/relationships/oleObject" Target="../embeddings/oleObject75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.bin"/><Relationship Id="rId8" Type="http://schemas.openxmlformats.org/officeDocument/2006/relationships/image" Target="../media/image94.emf"/><Relationship Id="rId7" Type="http://schemas.openxmlformats.org/officeDocument/2006/relationships/oleObject" Target="../embeddings/oleObject88.bin"/><Relationship Id="rId6" Type="http://schemas.openxmlformats.org/officeDocument/2006/relationships/image" Target="../media/image93.e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92.e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91.emf"/><Relationship Id="rId17" Type="http://schemas.openxmlformats.org/officeDocument/2006/relationships/notesSlide" Target="../notesSlides/notesSlide11.xml"/><Relationship Id="rId16" Type="http://schemas.openxmlformats.org/officeDocument/2006/relationships/vmlDrawing" Target="../drawings/vmlDrawing23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97.emf"/><Relationship Id="rId13" Type="http://schemas.openxmlformats.org/officeDocument/2006/relationships/oleObject" Target="../embeddings/oleObject91.bin"/><Relationship Id="rId12" Type="http://schemas.openxmlformats.org/officeDocument/2006/relationships/image" Target="../media/image96.emf"/><Relationship Id="rId11" Type="http://schemas.openxmlformats.org/officeDocument/2006/relationships/oleObject" Target="../embeddings/oleObject90.bin"/><Relationship Id="rId10" Type="http://schemas.openxmlformats.org/officeDocument/2006/relationships/image" Target="../media/image95.emf"/><Relationship Id="rId1" Type="http://schemas.openxmlformats.org/officeDocument/2006/relationships/oleObject" Target="../embeddings/oleObject85.bin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8.e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101.emf"/><Relationship Id="rId7" Type="http://schemas.openxmlformats.org/officeDocument/2006/relationships/oleObject" Target="../embeddings/oleObject95.bin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99.emf"/><Relationship Id="rId3" Type="http://schemas.openxmlformats.org/officeDocument/2006/relationships/oleObject" Target="../embeddings/oleObject93.bin"/><Relationship Id="rId2" Type="http://schemas.openxmlformats.org/officeDocument/2006/relationships/image" Target="../media/image98.emf"/><Relationship Id="rId15" Type="http://schemas.openxmlformats.org/officeDocument/2006/relationships/notesSlide" Target="../notesSlides/notesSlide12.xml"/><Relationship Id="rId14" Type="http://schemas.openxmlformats.org/officeDocument/2006/relationships/vmlDrawing" Target="../drawings/vmlDrawing2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3.emf"/><Relationship Id="rId11" Type="http://schemas.openxmlformats.org/officeDocument/2006/relationships/oleObject" Target="../embeddings/oleObject97.bin"/><Relationship Id="rId10" Type="http://schemas.openxmlformats.org/officeDocument/2006/relationships/image" Target="../media/image102.emf"/><Relationship Id="rId1" Type="http://schemas.openxmlformats.org/officeDocument/2006/relationships/oleObject" Target="../embeddings/oleObject9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2.bin"/><Relationship Id="rId8" Type="http://schemas.openxmlformats.org/officeDocument/2006/relationships/image" Target="../media/image108.wmf"/><Relationship Id="rId7" Type="http://schemas.openxmlformats.org/officeDocument/2006/relationships/oleObject" Target="../embeddings/oleObject101.bin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99.bin"/><Relationship Id="rId2" Type="http://schemas.openxmlformats.org/officeDocument/2006/relationships/image" Target="../media/image105.wmf"/><Relationship Id="rId17" Type="http://schemas.openxmlformats.org/officeDocument/2006/relationships/notesSlide" Target="../notesSlides/notesSlide14.xml"/><Relationship Id="rId16" Type="http://schemas.openxmlformats.org/officeDocument/2006/relationships/vmlDrawing" Target="../drawings/vmlDrawing25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112.png"/><Relationship Id="rId13" Type="http://schemas.openxmlformats.org/officeDocument/2006/relationships/image" Target="../media/image111.png"/><Relationship Id="rId12" Type="http://schemas.openxmlformats.org/officeDocument/2006/relationships/image" Target="../media/image110.wmf"/><Relationship Id="rId11" Type="http://schemas.openxmlformats.org/officeDocument/2006/relationships/oleObject" Target="../embeddings/oleObject103.bin"/><Relationship Id="rId10" Type="http://schemas.openxmlformats.org/officeDocument/2006/relationships/image" Target="../media/image109.wmf"/><Relationship Id="rId1" Type="http://schemas.openxmlformats.org/officeDocument/2006/relationships/oleObject" Target="../embeddings/oleObject98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104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17.w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15.wmf"/><Relationship Id="rId3" Type="http://schemas.openxmlformats.org/officeDocument/2006/relationships/oleObject" Target="../embeddings/oleObject106.bin"/><Relationship Id="rId2" Type="http://schemas.openxmlformats.org/officeDocument/2006/relationships/image" Target="../media/image114.wmf"/><Relationship Id="rId11" Type="http://schemas.openxmlformats.org/officeDocument/2006/relationships/notesSlide" Target="../notesSlides/notesSlide16.xml"/><Relationship Id="rId10" Type="http://schemas.openxmlformats.org/officeDocument/2006/relationships/vmlDrawing" Target="../drawings/vmlDrawing27.vml"/><Relationship Id="rId1" Type="http://schemas.openxmlformats.org/officeDocument/2006/relationships/oleObject" Target="../embeddings/oleObject105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1.wmf"/><Relationship Id="rId7" Type="http://schemas.openxmlformats.org/officeDocument/2006/relationships/oleObject" Target="../embeddings/oleObject112.bin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19.wmf"/><Relationship Id="rId3" Type="http://schemas.openxmlformats.org/officeDocument/2006/relationships/oleObject" Target="../embeddings/oleObject110.bin"/><Relationship Id="rId2" Type="http://schemas.openxmlformats.org/officeDocument/2006/relationships/image" Target="../media/image118.wmf"/><Relationship Id="rId11" Type="http://schemas.openxmlformats.org/officeDocument/2006/relationships/notesSlide" Target="../notesSlides/notesSlide17.xml"/><Relationship Id="rId10" Type="http://schemas.openxmlformats.org/officeDocument/2006/relationships/vmlDrawing" Target="../drawings/vmlDrawing28.vml"/><Relationship Id="rId1" Type="http://schemas.openxmlformats.org/officeDocument/2006/relationships/oleObject" Target="../embeddings/oleObject109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vmlDrawing" Target="../drawings/vmlDrawing2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3.jpeg"/><Relationship Id="rId2" Type="http://schemas.openxmlformats.org/officeDocument/2006/relationships/image" Target="../media/image122.wmf"/><Relationship Id="rId1" Type="http://schemas.openxmlformats.org/officeDocument/2006/relationships/oleObject" Target="../embeddings/oleObject113.bin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4.wmf"/><Relationship Id="rId1" Type="http://schemas.openxmlformats.org/officeDocument/2006/relationships/oleObject" Target="../embeddings/oleObject114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5" Type="http://schemas.openxmlformats.org/officeDocument/2006/relationships/notesSlide" Target="../notesSlides/notesSlide20.xml"/><Relationship Id="rId54" Type="http://schemas.openxmlformats.org/officeDocument/2006/relationships/slideLayout" Target="../slideLayouts/slideLayout7.xml"/><Relationship Id="rId53" Type="http://schemas.openxmlformats.org/officeDocument/2006/relationships/tags" Target="../tags/tag55.xml"/><Relationship Id="rId52" Type="http://schemas.openxmlformats.org/officeDocument/2006/relationships/tags" Target="../tags/tag54.xml"/><Relationship Id="rId51" Type="http://schemas.openxmlformats.org/officeDocument/2006/relationships/tags" Target="../tags/tag53.xml"/><Relationship Id="rId50" Type="http://schemas.openxmlformats.org/officeDocument/2006/relationships/tags" Target="../tags/tag52.xml"/><Relationship Id="rId5" Type="http://schemas.openxmlformats.org/officeDocument/2006/relationships/tags" Target="../tags/tag8.xml"/><Relationship Id="rId49" Type="http://schemas.openxmlformats.org/officeDocument/2006/relationships/tags" Target="../tags/tag51.xml"/><Relationship Id="rId48" Type="http://schemas.openxmlformats.org/officeDocument/2006/relationships/tags" Target="../tags/tag50.xml"/><Relationship Id="rId47" Type="http://schemas.openxmlformats.org/officeDocument/2006/relationships/tags" Target="../tags/tag49.xml"/><Relationship Id="rId46" Type="http://schemas.openxmlformats.org/officeDocument/2006/relationships/tags" Target="../tags/tag48.xml"/><Relationship Id="rId45" Type="http://schemas.openxmlformats.org/officeDocument/2006/relationships/tags" Target="../tags/tag47.xml"/><Relationship Id="rId44" Type="http://schemas.openxmlformats.org/officeDocument/2006/relationships/tags" Target="../tags/tag46.xml"/><Relationship Id="rId43" Type="http://schemas.openxmlformats.org/officeDocument/2006/relationships/tags" Target="../tags/tag45.xml"/><Relationship Id="rId42" Type="http://schemas.openxmlformats.org/officeDocument/2006/relationships/tags" Target="../tags/tag44.xml"/><Relationship Id="rId41" Type="http://schemas.openxmlformats.org/officeDocument/2006/relationships/tags" Target="../tags/tag43.xml"/><Relationship Id="rId40" Type="http://schemas.openxmlformats.org/officeDocument/2006/relationships/tags" Target="../tags/tag42.xml"/><Relationship Id="rId4" Type="http://schemas.openxmlformats.org/officeDocument/2006/relationships/tags" Target="../tags/tag7.xml"/><Relationship Id="rId39" Type="http://schemas.openxmlformats.org/officeDocument/2006/relationships/tags" Target="../tags/tag41.xml"/><Relationship Id="rId38" Type="http://schemas.openxmlformats.org/officeDocument/2006/relationships/tags" Target="../tags/tag40.xml"/><Relationship Id="rId37" Type="http://schemas.openxmlformats.org/officeDocument/2006/relationships/tags" Target="../tags/tag39.xml"/><Relationship Id="rId36" Type="http://schemas.openxmlformats.org/officeDocument/2006/relationships/tags" Target="../tags/tag38.xml"/><Relationship Id="rId35" Type="http://schemas.openxmlformats.org/officeDocument/2006/relationships/tags" Target="../tags/tag37.xml"/><Relationship Id="rId34" Type="http://schemas.openxmlformats.org/officeDocument/2006/relationships/tags" Target="../tags/tag36.xml"/><Relationship Id="rId33" Type="http://schemas.openxmlformats.org/officeDocument/2006/relationships/tags" Target="../tags/tag35.xml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6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5.xml"/><Relationship Id="rId19" Type="http://schemas.openxmlformats.org/officeDocument/2006/relationships/tags" Target="../tags/tag21.xml"/><Relationship Id="rId18" Type="http://schemas.openxmlformats.org/officeDocument/2006/relationships/image" Target="../media/image123.jpeg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92" Type="http://schemas.openxmlformats.org/officeDocument/2006/relationships/vmlDrawing" Target="../drawings/vmlDrawing31.vml"/><Relationship Id="rId91" Type="http://schemas.openxmlformats.org/officeDocument/2006/relationships/slideLayout" Target="../slideLayouts/slideLayout7.xml"/><Relationship Id="rId90" Type="http://schemas.openxmlformats.org/officeDocument/2006/relationships/image" Target="../media/image125.wmf"/><Relationship Id="rId9" Type="http://schemas.openxmlformats.org/officeDocument/2006/relationships/tags" Target="../tags/tag64.xml"/><Relationship Id="rId89" Type="http://schemas.openxmlformats.org/officeDocument/2006/relationships/oleObject" Target="../embeddings/oleObject115.bin"/><Relationship Id="rId88" Type="http://schemas.openxmlformats.org/officeDocument/2006/relationships/tags" Target="../tags/tag142.xml"/><Relationship Id="rId87" Type="http://schemas.openxmlformats.org/officeDocument/2006/relationships/tags" Target="../tags/tag141.xml"/><Relationship Id="rId86" Type="http://schemas.openxmlformats.org/officeDocument/2006/relationships/tags" Target="../tags/tag140.xml"/><Relationship Id="rId85" Type="http://schemas.openxmlformats.org/officeDocument/2006/relationships/tags" Target="../tags/tag139.xml"/><Relationship Id="rId84" Type="http://schemas.openxmlformats.org/officeDocument/2006/relationships/tags" Target="../tags/tag138.xml"/><Relationship Id="rId83" Type="http://schemas.openxmlformats.org/officeDocument/2006/relationships/tags" Target="../tags/tag137.xml"/><Relationship Id="rId82" Type="http://schemas.openxmlformats.org/officeDocument/2006/relationships/tags" Target="../tags/tag136.xml"/><Relationship Id="rId81" Type="http://schemas.openxmlformats.org/officeDocument/2006/relationships/tags" Target="../tags/tag135.xml"/><Relationship Id="rId80" Type="http://schemas.openxmlformats.org/officeDocument/2006/relationships/tags" Target="../tags/tag134.xml"/><Relationship Id="rId8" Type="http://schemas.openxmlformats.org/officeDocument/2006/relationships/tags" Target="../tags/tag63.xml"/><Relationship Id="rId79" Type="http://schemas.openxmlformats.org/officeDocument/2006/relationships/tags" Target="../tags/tag133.xml"/><Relationship Id="rId78" Type="http://schemas.openxmlformats.org/officeDocument/2006/relationships/tags" Target="../tags/tag132.xml"/><Relationship Id="rId77" Type="http://schemas.openxmlformats.org/officeDocument/2006/relationships/tags" Target="../tags/tag131.xml"/><Relationship Id="rId76" Type="http://schemas.openxmlformats.org/officeDocument/2006/relationships/tags" Target="../tags/tag130.xml"/><Relationship Id="rId75" Type="http://schemas.openxmlformats.org/officeDocument/2006/relationships/tags" Target="../tags/tag129.xml"/><Relationship Id="rId74" Type="http://schemas.openxmlformats.org/officeDocument/2006/relationships/tags" Target="../tags/tag128.xml"/><Relationship Id="rId73" Type="http://schemas.openxmlformats.org/officeDocument/2006/relationships/tags" Target="../tags/tag127.xml"/><Relationship Id="rId72" Type="http://schemas.openxmlformats.org/officeDocument/2006/relationships/tags" Target="../tags/tag126.xml"/><Relationship Id="rId71" Type="http://schemas.openxmlformats.org/officeDocument/2006/relationships/tags" Target="../tags/tag125.xml"/><Relationship Id="rId70" Type="http://schemas.openxmlformats.org/officeDocument/2006/relationships/tags" Target="../tags/tag124.xml"/><Relationship Id="rId7" Type="http://schemas.openxmlformats.org/officeDocument/2006/relationships/tags" Target="../tags/tag62.xml"/><Relationship Id="rId69" Type="http://schemas.openxmlformats.org/officeDocument/2006/relationships/tags" Target="../tags/tag123.xml"/><Relationship Id="rId68" Type="http://schemas.openxmlformats.org/officeDocument/2006/relationships/tags" Target="../tags/tag122.xml"/><Relationship Id="rId67" Type="http://schemas.openxmlformats.org/officeDocument/2006/relationships/tags" Target="../tags/tag121.xml"/><Relationship Id="rId66" Type="http://schemas.openxmlformats.org/officeDocument/2006/relationships/tags" Target="../tags/tag120.xml"/><Relationship Id="rId65" Type="http://schemas.openxmlformats.org/officeDocument/2006/relationships/tags" Target="../tags/tag119.xml"/><Relationship Id="rId64" Type="http://schemas.openxmlformats.org/officeDocument/2006/relationships/tags" Target="../tags/tag118.xml"/><Relationship Id="rId63" Type="http://schemas.openxmlformats.org/officeDocument/2006/relationships/tags" Target="../tags/tag117.xml"/><Relationship Id="rId62" Type="http://schemas.openxmlformats.org/officeDocument/2006/relationships/tags" Target="../tags/tag116.xml"/><Relationship Id="rId61" Type="http://schemas.openxmlformats.org/officeDocument/2006/relationships/tags" Target="../tags/tag115.xml"/><Relationship Id="rId60" Type="http://schemas.openxmlformats.org/officeDocument/2006/relationships/tags" Target="../tags/tag114.xml"/><Relationship Id="rId6" Type="http://schemas.openxmlformats.org/officeDocument/2006/relationships/tags" Target="../tags/tag61.xml"/><Relationship Id="rId59" Type="http://schemas.openxmlformats.org/officeDocument/2006/relationships/tags" Target="../tags/tag113.xml"/><Relationship Id="rId58" Type="http://schemas.openxmlformats.org/officeDocument/2006/relationships/tags" Target="../tags/tag112.xml"/><Relationship Id="rId57" Type="http://schemas.openxmlformats.org/officeDocument/2006/relationships/tags" Target="../tags/tag111.xml"/><Relationship Id="rId56" Type="http://schemas.openxmlformats.org/officeDocument/2006/relationships/tags" Target="../tags/tag110.xml"/><Relationship Id="rId55" Type="http://schemas.openxmlformats.org/officeDocument/2006/relationships/tags" Target="../tags/tag109.xml"/><Relationship Id="rId54" Type="http://schemas.openxmlformats.org/officeDocument/2006/relationships/tags" Target="../tags/tag108.xml"/><Relationship Id="rId53" Type="http://schemas.openxmlformats.org/officeDocument/2006/relationships/tags" Target="../tags/tag107.xml"/><Relationship Id="rId52" Type="http://schemas.openxmlformats.org/officeDocument/2006/relationships/tags" Target="../tags/tag106.xml"/><Relationship Id="rId51" Type="http://schemas.openxmlformats.org/officeDocument/2006/relationships/tags" Target="../tags/tag105.xml"/><Relationship Id="rId50" Type="http://schemas.openxmlformats.org/officeDocument/2006/relationships/tags" Target="../tags/tag104.xml"/><Relationship Id="rId5" Type="http://schemas.openxmlformats.org/officeDocument/2006/relationships/tags" Target="../tags/tag60.xml"/><Relationship Id="rId49" Type="http://schemas.openxmlformats.org/officeDocument/2006/relationships/tags" Target="../tags/tag103.xml"/><Relationship Id="rId48" Type="http://schemas.openxmlformats.org/officeDocument/2006/relationships/tags" Target="../tags/tag102.xml"/><Relationship Id="rId47" Type="http://schemas.openxmlformats.org/officeDocument/2006/relationships/tags" Target="../tags/tag101.xml"/><Relationship Id="rId46" Type="http://schemas.openxmlformats.org/officeDocument/2006/relationships/tags" Target="../tags/tag100.xml"/><Relationship Id="rId45" Type="http://schemas.openxmlformats.org/officeDocument/2006/relationships/tags" Target="../tags/tag99.xml"/><Relationship Id="rId44" Type="http://schemas.openxmlformats.org/officeDocument/2006/relationships/tags" Target="../tags/tag98.xml"/><Relationship Id="rId43" Type="http://schemas.openxmlformats.org/officeDocument/2006/relationships/tags" Target="../tags/tag97.xml"/><Relationship Id="rId42" Type="http://schemas.openxmlformats.org/officeDocument/2006/relationships/tags" Target="../tags/tag96.xml"/><Relationship Id="rId41" Type="http://schemas.openxmlformats.org/officeDocument/2006/relationships/tags" Target="../tags/tag95.xml"/><Relationship Id="rId40" Type="http://schemas.openxmlformats.org/officeDocument/2006/relationships/tags" Target="../tags/tag94.xml"/><Relationship Id="rId4" Type="http://schemas.openxmlformats.org/officeDocument/2006/relationships/tags" Target="../tags/tag59.xml"/><Relationship Id="rId39" Type="http://schemas.openxmlformats.org/officeDocument/2006/relationships/tags" Target="../tags/tag93.xml"/><Relationship Id="rId38" Type="http://schemas.openxmlformats.org/officeDocument/2006/relationships/tags" Target="../tags/tag92.xml"/><Relationship Id="rId37" Type="http://schemas.openxmlformats.org/officeDocument/2006/relationships/tags" Target="../tags/tag91.xml"/><Relationship Id="rId36" Type="http://schemas.openxmlformats.org/officeDocument/2006/relationships/tags" Target="../tags/tag90.xml"/><Relationship Id="rId35" Type="http://schemas.openxmlformats.org/officeDocument/2006/relationships/tags" Target="../tags/tag89.xml"/><Relationship Id="rId34" Type="http://schemas.openxmlformats.org/officeDocument/2006/relationships/tags" Target="../tags/tag88.xml"/><Relationship Id="rId33" Type="http://schemas.openxmlformats.org/officeDocument/2006/relationships/tags" Target="../tags/tag87.xml"/><Relationship Id="rId32" Type="http://schemas.openxmlformats.org/officeDocument/2006/relationships/tags" Target="../tags/tag86.xml"/><Relationship Id="rId31" Type="http://schemas.openxmlformats.org/officeDocument/2006/relationships/tags" Target="../tags/tag85.xml"/><Relationship Id="rId30" Type="http://schemas.openxmlformats.org/officeDocument/2006/relationships/tags" Target="../tags/tag84.xml"/><Relationship Id="rId3" Type="http://schemas.openxmlformats.org/officeDocument/2006/relationships/tags" Target="../tags/tag58.xml"/><Relationship Id="rId29" Type="http://schemas.openxmlformats.org/officeDocument/2006/relationships/tags" Target="../tags/tag83.xml"/><Relationship Id="rId28" Type="http://schemas.openxmlformats.org/officeDocument/2006/relationships/tags" Target="../tags/tag82.xml"/><Relationship Id="rId27" Type="http://schemas.openxmlformats.org/officeDocument/2006/relationships/tags" Target="../tags/tag8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tags" Target="../tags/tag76.xml"/><Relationship Id="rId21" Type="http://schemas.openxmlformats.org/officeDocument/2006/relationships/tags" Target="../tags/tag75.xml"/><Relationship Id="rId20" Type="http://schemas.openxmlformats.org/officeDocument/2006/relationships/tags" Target="../tags/tag74.xml"/><Relationship Id="rId2" Type="http://schemas.openxmlformats.org/officeDocument/2006/relationships/tags" Target="../tags/tag57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image" Target="../media/image123.jpeg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11.emf"/><Relationship Id="rId1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9" Type="http://schemas.openxmlformats.org/officeDocument/2006/relationships/notesSlide" Target="../notesSlides/notesSlide21.xml"/><Relationship Id="rId78" Type="http://schemas.openxmlformats.org/officeDocument/2006/relationships/slideLayout" Target="../slideLayouts/slideLayout7.xml"/><Relationship Id="rId77" Type="http://schemas.openxmlformats.org/officeDocument/2006/relationships/tags" Target="../tags/tag218.xml"/><Relationship Id="rId76" Type="http://schemas.openxmlformats.org/officeDocument/2006/relationships/tags" Target="../tags/tag217.xml"/><Relationship Id="rId75" Type="http://schemas.openxmlformats.org/officeDocument/2006/relationships/tags" Target="../tags/tag216.xml"/><Relationship Id="rId74" Type="http://schemas.openxmlformats.org/officeDocument/2006/relationships/tags" Target="../tags/tag215.xml"/><Relationship Id="rId73" Type="http://schemas.openxmlformats.org/officeDocument/2006/relationships/tags" Target="../tags/tag214.xml"/><Relationship Id="rId72" Type="http://schemas.openxmlformats.org/officeDocument/2006/relationships/tags" Target="../tags/tag213.xml"/><Relationship Id="rId71" Type="http://schemas.openxmlformats.org/officeDocument/2006/relationships/tags" Target="../tags/tag212.xml"/><Relationship Id="rId70" Type="http://schemas.openxmlformats.org/officeDocument/2006/relationships/tags" Target="../tags/tag211.xml"/><Relationship Id="rId7" Type="http://schemas.openxmlformats.org/officeDocument/2006/relationships/tags" Target="../tags/tag149.xml"/><Relationship Id="rId69" Type="http://schemas.openxmlformats.org/officeDocument/2006/relationships/tags" Target="../tags/tag210.xml"/><Relationship Id="rId68" Type="http://schemas.openxmlformats.org/officeDocument/2006/relationships/tags" Target="../tags/tag209.xml"/><Relationship Id="rId67" Type="http://schemas.openxmlformats.org/officeDocument/2006/relationships/tags" Target="../tags/tag208.xml"/><Relationship Id="rId66" Type="http://schemas.openxmlformats.org/officeDocument/2006/relationships/tags" Target="../tags/tag207.xml"/><Relationship Id="rId65" Type="http://schemas.openxmlformats.org/officeDocument/2006/relationships/tags" Target="../tags/tag206.xml"/><Relationship Id="rId64" Type="http://schemas.openxmlformats.org/officeDocument/2006/relationships/tags" Target="../tags/tag205.xml"/><Relationship Id="rId63" Type="http://schemas.openxmlformats.org/officeDocument/2006/relationships/tags" Target="../tags/tag204.xml"/><Relationship Id="rId62" Type="http://schemas.openxmlformats.org/officeDocument/2006/relationships/tags" Target="../tags/tag203.xml"/><Relationship Id="rId61" Type="http://schemas.openxmlformats.org/officeDocument/2006/relationships/tags" Target="../tags/tag202.xml"/><Relationship Id="rId60" Type="http://schemas.openxmlformats.org/officeDocument/2006/relationships/tags" Target="../tags/tag201.xml"/><Relationship Id="rId6" Type="http://schemas.openxmlformats.org/officeDocument/2006/relationships/tags" Target="../tags/tag148.xml"/><Relationship Id="rId59" Type="http://schemas.openxmlformats.org/officeDocument/2006/relationships/tags" Target="../tags/tag200.xml"/><Relationship Id="rId58" Type="http://schemas.openxmlformats.org/officeDocument/2006/relationships/tags" Target="../tags/tag199.xml"/><Relationship Id="rId57" Type="http://schemas.openxmlformats.org/officeDocument/2006/relationships/tags" Target="../tags/tag198.xml"/><Relationship Id="rId56" Type="http://schemas.openxmlformats.org/officeDocument/2006/relationships/tags" Target="../tags/tag197.xml"/><Relationship Id="rId55" Type="http://schemas.openxmlformats.org/officeDocument/2006/relationships/tags" Target="../tags/tag196.xml"/><Relationship Id="rId54" Type="http://schemas.openxmlformats.org/officeDocument/2006/relationships/tags" Target="../tags/tag195.xml"/><Relationship Id="rId53" Type="http://schemas.openxmlformats.org/officeDocument/2006/relationships/tags" Target="../tags/tag194.xml"/><Relationship Id="rId52" Type="http://schemas.openxmlformats.org/officeDocument/2006/relationships/tags" Target="../tags/tag193.xml"/><Relationship Id="rId51" Type="http://schemas.openxmlformats.org/officeDocument/2006/relationships/tags" Target="../tags/tag192.xml"/><Relationship Id="rId50" Type="http://schemas.openxmlformats.org/officeDocument/2006/relationships/tags" Target="../tags/tag191.xml"/><Relationship Id="rId5" Type="http://schemas.openxmlformats.org/officeDocument/2006/relationships/tags" Target="../tags/tag147.xml"/><Relationship Id="rId49" Type="http://schemas.openxmlformats.org/officeDocument/2006/relationships/tags" Target="../tags/tag190.xml"/><Relationship Id="rId48" Type="http://schemas.openxmlformats.org/officeDocument/2006/relationships/tags" Target="../tags/tag189.xml"/><Relationship Id="rId47" Type="http://schemas.openxmlformats.org/officeDocument/2006/relationships/tags" Target="../tags/tag188.xml"/><Relationship Id="rId46" Type="http://schemas.openxmlformats.org/officeDocument/2006/relationships/tags" Target="../tags/tag187.xml"/><Relationship Id="rId45" Type="http://schemas.openxmlformats.org/officeDocument/2006/relationships/tags" Target="../tags/tag186.xml"/><Relationship Id="rId44" Type="http://schemas.openxmlformats.org/officeDocument/2006/relationships/tags" Target="../tags/tag185.xml"/><Relationship Id="rId43" Type="http://schemas.openxmlformats.org/officeDocument/2006/relationships/tags" Target="../tags/tag184.xml"/><Relationship Id="rId42" Type="http://schemas.openxmlformats.org/officeDocument/2006/relationships/tags" Target="../tags/tag183.xml"/><Relationship Id="rId41" Type="http://schemas.openxmlformats.org/officeDocument/2006/relationships/tags" Target="../tags/tag182.xml"/><Relationship Id="rId40" Type="http://schemas.openxmlformats.org/officeDocument/2006/relationships/tags" Target="../tags/tag181.xml"/><Relationship Id="rId4" Type="http://schemas.openxmlformats.org/officeDocument/2006/relationships/tags" Target="../tags/tag146.xml"/><Relationship Id="rId39" Type="http://schemas.openxmlformats.org/officeDocument/2006/relationships/tags" Target="../tags/tag180.xml"/><Relationship Id="rId38" Type="http://schemas.openxmlformats.org/officeDocument/2006/relationships/tags" Target="../tags/tag179.xml"/><Relationship Id="rId37" Type="http://schemas.openxmlformats.org/officeDocument/2006/relationships/tags" Target="../tags/tag178.xml"/><Relationship Id="rId36" Type="http://schemas.openxmlformats.org/officeDocument/2006/relationships/tags" Target="../tags/tag177.xml"/><Relationship Id="rId35" Type="http://schemas.openxmlformats.org/officeDocument/2006/relationships/tags" Target="../tags/tag176.xml"/><Relationship Id="rId34" Type="http://schemas.openxmlformats.org/officeDocument/2006/relationships/tags" Target="../tags/tag175.xml"/><Relationship Id="rId33" Type="http://schemas.openxmlformats.org/officeDocument/2006/relationships/tags" Target="../tags/tag174.xml"/><Relationship Id="rId32" Type="http://schemas.openxmlformats.org/officeDocument/2006/relationships/tags" Target="../tags/tag173.xml"/><Relationship Id="rId31" Type="http://schemas.openxmlformats.org/officeDocument/2006/relationships/tags" Target="../tags/tag172.xml"/><Relationship Id="rId30" Type="http://schemas.openxmlformats.org/officeDocument/2006/relationships/tags" Target="../tags/tag171.xml"/><Relationship Id="rId3" Type="http://schemas.openxmlformats.org/officeDocument/2006/relationships/tags" Target="../tags/tag145.xml"/><Relationship Id="rId29" Type="http://schemas.openxmlformats.org/officeDocument/2006/relationships/tags" Target="../tags/tag170.xml"/><Relationship Id="rId28" Type="http://schemas.openxmlformats.org/officeDocument/2006/relationships/tags" Target="../tags/tag169.xml"/><Relationship Id="rId27" Type="http://schemas.openxmlformats.org/officeDocument/2006/relationships/tags" Target="../tags/tag168.xml"/><Relationship Id="rId26" Type="http://schemas.openxmlformats.org/officeDocument/2006/relationships/tags" Target="../tags/tag167.xml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tags" Target="../tags/tag144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image" Target="../media/image123.jpeg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6.wmf"/><Relationship Id="rId1" Type="http://schemas.openxmlformats.org/officeDocument/2006/relationships/oleObject" Target="../embeddings/oleObject11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3.wav"/><Relationship Id="rId1" Type="http://schemas.openxmlformats.org/officeDocument/2006/relationships/audio" Target="../media/audio2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vmlDrawing" Target="../drawings/vmlDrawing3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28.wmf"/><Relationship Id="rId3" Type="http://schemas.openxmlformats.org/officeDocument/2006/relationships/oleObject" Target="../embeddings/oleObject118.bin"/><Relationship Id="rId2" Type="http://schemas.openxmlformats.org/officeDocument/2006/relationships/image" Target="../media/image127.emf"/><Relationship Id="rId1" Type="http://schemas.openxmlformats.org/officeDocument/2006/relationships/oleObject" Target="../embeddings/oleObject117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4.bin"/><Relationship Id="rId8" Type="http://schemas.openxmlformats.org/officeDocument/2006/relationships/image" Target="../media/image133.emf"/><Relationship Id="rId7" Type="http://schemas.openxmlformats.org/officeDocument/2006/relationships/oleObject" Target="../embeddings/oleObject123.bin"/><Relationship Id="rId6" Type="http://schemas.openxmlformats.org/officeDocument/2006/relationships/image" Target="../media/image132.e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31.w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130.emf"/><Relationship Id="rId15" Type="http://schemas.openxmlformats.org/officeDocument/2006/relationships/notesSlide" Target="../notesSlides/notesSlide29.xml"/><Relationship Id="rId14" Type="http://schemas.openxmlformats.org/officeDocument/2006/relationships/vmlDrawing" Target="../drawings/vmlDrawing3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35.emf"/><Relationship Id="rId11" Type="http://schemas.openxmlformats.org/officeDocument/2006/relationships/oleObject" Target="../embeddings/oleObject125.bin"/><Relationship Id="rId10" Type="http://schemas.openxmlformats.org/officeDocument/2006/relationships/image" Target="../media/image134.emf"/><Relationship Id="rId1" Type="http://schemas.openxmlformats.org/officeDocument/2006/relationships/oleObject" Target="../embeddings/oleObject120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12.emf"/><Relationship Id="rId1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0.bin"/><Relationship Id="rId8" Type="http://schemas.openxmlformats.org/officeDocument/2006/relationships/image" Target="../media/image138.emf"/><Relationship Id="rId7" Type="http://schemas.openxmlformats.org/officeDocument/2006/relationships/oleObject" Target="../embeddings/oleObject129.bin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129.wmf"/><Relationship Id="rId3" Type="http://schemas.openxmlformats.org/officeDocument/2006/relationships/oleObject" Target="../embeddings/oleObject127.bin"/><Relationship Id="rId2" Type="http://schemas.openxmlformats.org/officeDocument/2006/relationships/image" Target="../media/image136.emf"/><Relationship Id="rId13" Type="http://schemas.openxmlformats.org/officeDocument/2006/relationships/notesSlide" Target="../notesSlides/notesSlide30.xml"/><Relationship Id="rId12" Type="http://schemas.openxmlformats.org/officeDocument/2006/relationships/vmlDrawing" Target="../drawings/vmlDrawing3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9.emf"/><Relationship Id="rId1" Type="http://schemas.openxmlformats.org/officeDocument/2006/relationships/oleObject" Target="../embeddings/oleObject126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143.emf"/><Relationship Id="rId7" Type="http://schemas.openxmlformats.org/officeDocument/2006/relationships/oleObject" Target="../embeddings/oleObject134.bin"/><Relationship Id="rId6" Type="http://schemas.openxmlformats.org/officeDocument/2006/relationships/image" Target="../media/image142.e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41.emf"/><Relationship Id="rId3" Type="http://schemas.openxmlformats.org/officeDocument/2006/relationships/oleObject" Target="../embeddings/oleObject132.bin"/><Relationship Id="rId2" Type="http://schemas.openxmlformats.org/officeDocument/2006/relationships/image" Target="../media/image140.emf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36.vml"/><Relationship Id="rId1" Type="http://schemas.openxmlformats.org/officeDocument/2006/relationships/oleObject" Target="../embeddings/oleObject131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4.png"/><Relationship Id="rId1" Type="http://schemas.openxmlformats.org/officeDocument/2006/relationships/oleObject" Target="../embeddings/oleObject135.bin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wmf"/><Relationship Id="rId3" Type="http://schemas.openxmlformats.org/officeDocument/2006/relationships/oleObject" Target="../embeddings/oleObject137.bin"/><Relationship Id="rId2" Type="http://schemas.openxmlformats.org/officeDocument/2006/relationships/image" Target="../media/image145.emf"/><Relationship Id="rId1" Type="http://schemas.openxmlformats.org/officeDocument/2006/relationships/oleObject" Target="../embeddings/oleObject136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1.emf"/><Relationship Id="rId7" Type="http://schemas.openxmlformats.org/officeDocument/2006/relationships/oleObject" Target="../embeddings/oleObject141.bin"/><Relationship Id="rId6" Type="http://schemas.openxmlformats.org/officeDocument/2006/relationships/image" Target="../media/image150.e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49.emf"/><Relationship Id="rId3" Type="http://schemas.openxmlformats.org/officeDocument/2006/relationships/oleObject" Target="../embeddings/oleObject139.bin"/><Relationship Id="rId2" Type="http://schemas.openxmlformats.org/officeDocument/2006/relationships/image" Target="../media/image148.emf"/><Relationship Id="rId10" Type="http://schemas.openxmlformats.org/officeDocument/2006/relationships/vmlDrawing" Target="../drawings/vmlDrawing39.vml"/><Relationship Id="rId1" Type="http://schemas.openxmlformats.org/officeDocument/2006/relationships/oleObject" Target="../embeddings/oleObject138.bin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152.emf"/><Relationship Id="rId1" Type="http://schemas.openxmlformats.org/officeDocument/2006/relationships/oleObject" Target="../embeddings/oleObject142.bin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3.emf"/><Relationship Id="rId1" Type="http://schemas.openxmlformats.org/officeDocument/2006/relationships/oleObject" Target="../embeddings/oleObject143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image" Target="../media/image154.emf"/><Relationship Id="rId6" Type="http://schemas.openxmlformats.org/officeDocument/2006/relationships/oleObject" Target="../embeddings/oleObject144.bin"/><Relationship Id="rId5" Type="http://schemas.openxmlformats.org/officeDocument/2006/relationships/tags" Target="../tags/tag223.xml"/><Relationship Id="rId48" Type="http://schemas.openxmlformats.org/officeDocument/2006/relationships/notesSlide" Target="../notesSlides/notesSlide32.xml"/><Relationship Id="rId47" Type="http://schemas.openxmlformats.org/officeDocument/2006/relationships/vmlDrawing" Target="../drawings/vmlDrawing42.vml"/><Relationship Id="rId46" Type="http://schemas.openxmlformats.org/officeDocument/2006/relationships/slideLayout" Target="../slideLayouts/slideLayout7.xml"/><Relationship Id="rId45" Type="http://schemas.openxmlformats.org/officeDocument/2006/relationships/tags" Target="../tags/tag257.xml"/><Relationship Id="rId44" Type="http://schemas.openxmlformats.org/officeDocument/2006/relationships/tags" Target="../tags/tag256.xml"/><Relationship Id="rId43" Type="http://schemas.openxmlformats.org/officeDocument/2006/relationships/image" Target="../media/image156.emf"/><Relationship Id="rId42" Type="http://schemas.openxmlformats.org/officeDocument/2006/relationships/oleObject" Target="../embeddings/oleObject146.bin"/><Relationship Id="rId41" Type="http://schemas.openxmlformats.org/officeDocument/2006/relationships/tags" Target="../tags/tag255.xml"/><Relationship Id="rId40" Type="http://schemas.openxmlformats.org/officeDocument/2006/relationships/tags" Target="../tags/tag254.xml"/><Relationship Id="rId4" Type="http://schemas.openxmlformats.org/officeDocument/2006/relationships/tags" Target="../tags/tag222.xml"/><Relationship Id="rId39" Type="http://schemas.openxmlformats.org/officeDocument/2006/relationships/tags" Target="../tags/tag253.xml"/><Relationship Id="rId38" Type="http://schemas.openxmlformats.org/officeDocument/2006/relationships/tags" Target="../tags/tag252.xml"/><Relationship Id="rId37" Type="http://schemas.openxmlformats.org/officeDocument/2006/relationships/image" Target="../media/image155.emf"/><Relationship Id="rId36" Type="http://schemas.openxmlformats.org/officeDocument/2006/relationships/oleObject" Target="../embeddings/oleObject145.bin"/><Relationship Id="rId35" Type="http://schemas.openxmlformats.org/officeDocument/2006/relationships/tags" Target="../tags/tag251.xml"/><Relationship Id="rId34" Type="http://schemas.openxmlformats.org/officeDocument/2006/relationships/tags" Target="../tags/tag250.xml"/><Relationship Id="rId33" Type="http://schemas.openxmlformats.org/officeDocument/2006/relationships/tags" Target="../tags/tag249.xml"/><Relationship Id="rId32" Type="http://schemas.openxmlformats.org/officeDocument/2006/relationships/tags" Target="../tags/tag248.xml"/><Relationship Id="rId31" Type="http://schemas.openxmlformats.org/officeDocument/2006/relationships/tags" Target="../tags/tag247.xml"/><Relationship Id="rId30" Type="http://schemas.openxmlformats.org/officeDocument/2006/relationships/tags" Target="../tags/tag246.xml"/><Relationship Id="rId3" Type="http://schemas.openxmlformats.org/officeDocument/2006/relationships/tags" Target="../tags/tag221.xml"/><Relationship Id="rId29" Type="http://schemas.openxmlformats.org/officeDocument/2006/relationships/tags" Target="../tags/tag245.xml"/><Relationship Id="rId28" Type="http://schemas.openxmlformats.org/officeDocument/2006/relationships/tags" Target="../tags/tag244.xml"/><Relationship Id="rId27" Type="http://schemas.openxmlformats.org/officeDocument/2006/relationships/tags" Target="../tags/tag243.xml"/><Relationship Id="rId26" Type="http://schemas.openxmlformats.org/officeDocument/2006/relationships/tags" Target="../tags/tag242.xml"/><Relationship Id="rId25" Type="http://schemas.openxmlformats.org/officeDocument/2006/relationships/tags" Target="../tags/tag241.xml"/><Relationship Id="rId24" Type="http://schemas.openxmlformats.org/officeDocument/2006/relationships/tags" Target="../tags/tag240.xml"/><Relationship Id="rId23" Type="http://schemas.openxmlformats.org/officeDocument/2006/relationships/tags" Target="../tags/tag239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20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9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1.bin"/><Relationship Id="rId8" Type="http://schemas.openxmlformats.org/officeDocument/2006/relationships/image" Target="../media/image160.emf"/><Relationship Id="rId7" Type="http://schemas.openxmlformats.org/officeDocument/2006/relationships/oleObject" Target="../embeddings/oleObject150.bin"/><Relationship Id="rId6" Type="http://schemas.openxmlformats.org/officeDocument/2006/relationships/image" Target="../media/image159.e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58.emf"/><Relationship Id="rId3" Type="http://schemas.openxmlformats.org/officeDocument/2006/relationships/oleObject" Target="../embeddings/oleObject148.bin"/><Relationship Id="rId2" Type="http://schemas.openxmlformats.org/officeDocument/2006/relationships/image" Target="../media/image157.emf"/><Relationship Id="rId15" Type="http://schemas.openxmlformats.org/officeDocument/2006/relationships/notesSlide" Target="../notesSlides/notesSlide33.xml"/><Relationship Id="rId14" Type="http://schemas.openxmlformats.org/officeDocument/2006/relationships/vmlDrawing" Target="../drawings/vmlDrawing4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62.emf"/><Relationship Id="rId11" Type="http://schemas.openxmlformats.org/officeDocument/2006/relationships/oleObject" Target="../embeddings/oleObject152.bin"/><Relationship Id="rId10" Type="http://schemas.openxmlformats.org/officeDocument/2006/relationships/image" Target="../media/image161.emf"/><Relationship Id="rId1" Type="http://schemas.openxmlformats.org/officeDocument/2006/relationships/oleObject" Target="../embeddings/oleObject147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7.bin"/><Relationship Id="rId8" Type="http://schemas.openxmlformats.org/officeDocument/2006/relationships/image" Target="../media/image166.emf"/><Relationship Id="rId7" Type="http://schemas.openxmlformats.org/officeDocument/2006/relationships/oleObject" Target="../embeddings/oleObject156.bin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164.emf"/><Relationship Id="rId3" Type="http://schemas.openxmlformats.org/officeDocument/2006/relationships/oleObject" Target="../embeddings/oleObject154.bin"/><Relationship Id="rId2" Type="http://schemas.openxmlformats.org/officeDocument/2006/relationships/image" Target="../media/image163.emf"/><Relationship Id="rId14" Type="http://schemas.openxmlformats.org/officeDocument/2006/relationships/vmlDrawing" Target="../drawings/vmlDrawing4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68.emf"/><Relationship Id="rId11" Type="http://schemas.openxmlformats.org/officeDocument/2006/relationships/oleObject" Target="../embeddings/oleObject158.bin"/><Relationship Id="rId10" Type="http://schemas.openxmlformats.org/officeDocument/2006/relationships/image" Target="../media/image167.emf"/><Relationship Id="rId1" Type="http://schemas.openxmlformats.org/officeDocument/2006/relationships/oleObject" Target="../embeddings/oleObject15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0.jpeg"/><Relationship Id="rId2" Type="http://schemas.openxmlformats.org/officeDocument/2006/relationships/image" Target="../media/image13.emf"/><Relationship Id="rId1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5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3.png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oleObject" Target="../embeddings/oleObject160.bin"/><Relationship Id="rId2" Type="http://schemas.openxmlformats.org/officeDocument/2006/relationships/image" Target="../media/image169.png"/><Relationship Id="rId1" Type="http://schemas.openxmlformats.org/officeDocument/2006/relationships/oleObject" Target="../embeddings/oleObject159.bin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oleObject" Target="../embeddings/oleObject162.bin"/><Relationship Id="rId2" Type="http://schemas.openxmlformats.org/officeDocument/2006/relationships/image" Target="../media/image174.png"/><Relationship Id="rId1" Type="http://schemas.openxmlformats.org/officeDocument/2006/relationships/oleObject" Target="../embeddings/oleObject161.bin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7.png"/><Relationship Id="rId3" Type="http://schemas.openxmlformats.org/officeDocument/2006/relationships/tags" Target="../tags/tag258.xml"/><Relationship Id="rId2" Type="http://schemas.openxmlformats.org/officeDocument/2006/relationships/image" Target="../media/image175.png"/><Relationship Id="rId1" Type="http://schemas.openxmlformats.org/officeDocument/2006/relationships/oleObject" Target="../embeddings/oleObject163.bin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emf"/><Relationship Id="rId3" Type="http://schemas.openxmlformats.org/officeDocument/2006/relationships/oleObject" Target="../embeddings/oleObject165.bin"/><Relationship Id="rId2" Type="http://schemas.openxmlformats.org/officeDocument/2006/relationships/image" Target="../media/image178.emf"/><Relationship Id="rId1" Type="http://schemas.openxmlformats.org/officeDocument/2006/relationships/oleObject" Target="../embeddings/oleObject164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4.png"/><Relationship Id="rId7" Type="http://schemas.openxmlformats.org/officeDocument/2006/relationships/image" Target="../media/image180.png"/><Relationship Id="rId6" Type="http://schemas.openxmlformats.org/officeDocument/2006/relationships/image" Target="../media/image183.emf"/><Relationship Id="rId5" Type="http://schemas.openxmlformats.org/officeDocument/2006/relationships/oleObject" Target="../embeddings/oleObject168.bin"/><Relationship Id="rId4" Type="http://schemas.openxmlformats.org/officeDocument/2006/relationships/image" Target="../media/image182.emf"/><Relationship Id="rId3" Type="http://schemas.openxmlformats.org/officeDocument/2006/relationships/oleObject" Target="../embeddings/oleObject167.bin"/><Relationship Id="rId2" Type="http://schemas.openxmlformats.org/officeDocument/2006/relationships/image" Target="../media/image181.wmf"/><Relationship Id="rId10" Type="http://schemas.openxmlformats.org/officeDocument/2006/relationships/vmlDrawing" Target="../drawings/vmlDrawing49.vml"/><Relationship Id="rId1" Type="http://schemas.openxmlformats.org/officeDocument/2006/relationships/oleObject" Target="../embeddings/oleObject166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.wmf"/><Relationship Id="rId8" Type="http://schemas.openxmlformats.org/officeDocument/2006/relationships/oleObject" Target="../embeddings/oleObject172.bin"/><Relationship Id="rId7" Type="http://schemas.openxmlformats.org/officeDocument/2006/relationships/image" Target="../media/image188.wmf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187.wmf"/><Relationship Id="rId4" Type="http://schemas.openxmlformats.org/officeDocument/2006/relationships/oleObject" Target="../embeddings/oleObject170.bin"/><Relationship Id="rId3" Type="http://schemas.openxmlformats.org/officeDocument/2006/relationships/image" Target="../media/image186.emf"/><Relationship Id="rId2" Type="http://schemas.openxmlformats.org/officeDocument/2006/relationships/oleObject" Target="../embeddings/oleObject169.bin"/><Relationship Id="rId16" Type="http://schemas.openxmlformats.org/officeDocument/2006/relationships/notesSlide" Target="../notesSlides/notesSlide34.xml"/><Relationship Id="rId15" Type="http://schemas.openxmlformats.org/officeDocument/2006/relationships/vmlDrawing" Target="../drawings/vmlDrawing50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91.wmf"/><Relationship Id="rId12" Type="http://schemas.openxmlformats.org/officeDocument/2006/relationships/oleObject" Target="../embeddings/oleObject174.bin"/><Relationship Id="rId11" Type="http://schemas.openxmlformats.org/officeDocument/2006/relationships/image" Target="../media/image190.wmf"/><Relationship Id="rId10" Type="http://schemas.openxmlformats.org/officeDocument/2006/relationships/oleObject" Target="../embeddings/oleObject173.bin"/><Relationship Id="rId1" Type="http://schemas.openxmlformats.org/officeDocument/2006/relationships/image" Target="../media/image185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wmf"/><Relationship Id="rId3" Type="http://schemas.openxmlformats.org/officeDocument/2006/relationships/oleObject" Target="../embeddings/oleObject176.bin"/><Relationship Id="rId2" Type="http://schemas.openxmlformats.org/officeDocument/2006/relationships/image" Target="../media/image192.wmf"/><Relationship Id="rId1" Type="http://schemas.openxmlformats.org/officeDocument/2006/relationships/oleObject" Target="../embeddings/oleObject175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1.bin"/><Relationship Id="rId8" Type="http://schemas.openxmlformats.org/officeDocument/2006/relationships/image" Target="../media/image198.emf"/><Relationship Id="rId7" Type="http://schemas.openxmlformats.org/officeDocument/2006/relationships/oleObject" Target="../embeddings/oleObject180.bin"/><Relationship Id="rId6" Type="http://schemas.openxmlformats.org/officeDocument/2006/relationships/image" Target="../media/image197.e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96.emf"/><Relationship Id="rId3" Type="http://schemas.openxmlformats.org/officeDocument/2006/relationships/oleObject" Target="../embeddings/oleObject178.bin"/><Relationship Id="rId2" Type="http://schemas.openxmlformats.org/officeDocument/2006/relationships/image" Target="../media/image195.emf"/><Relationship Id="rId16" Type="http://schemas.openxmlformats.org/officeDocument/2006/relationships/vmlDrawing" Target="../drawings/vmlDrawing52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01.emf"/><Relationship Id="rId13" Type="http://schemas.openxmlformats.org/officeDocument/2006/relationships/oleObject" Target="../embeddings/oleObject183.bin"/><Relationship Id="rId12" Type="http://schemas.openxmlformats.org/officeDocument/2006/relationships/image" Target="../media/image200.emf"/><Relationship Id="rId11" Type="http://schemas.openxmlformats.org/officeDocument/2006/relationships/oleObject" Target="../embeddings/oleObject182.bin"/><Relationship Id="rId10" Type="http://schemas.openxmlformats.org/officeDocument/2006/relationships/image" Target="../media/image199.emf"/><Relationship Id="rId1" Type="http://schemas.openxmlformats.org/officeDocument/2006/relationships/oleObject" Target="../embeddings/oleObject177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4.e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203.emf"/><Relationship Id="rId3" Type="http://schemas.openxmlformats.org/officeDocument/2006/relationships/oleObject" Target="../embeddings/oleObject185.bin"/><Relationship Id="rId2" Type="http://schemas.openxmlformats.org/officeDocument/2006/relationships/image" Target="../media/image202.emf"/><Relationship Id="rId1" Type="http://schemas.openxmlformats.org/officeDocument/2006/relationships/oleObject" Target="../embeddings/oleObject184.bin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vmlDrawing" Target="../drawings/vmlDrawing5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6.wmf"/><Relationship Id="rId3" Type="http://schemas.openxmlformats.org/officeDocument/2006/relationships/oleObject" Target="../embeddings/oleObject188.bin"/><Relationship Id="rId2" Type="http://schemas.openxmlformats.org/officeDocument/2006/relationships/image" Target="../media/image205.png"/><Relationship Id="rId1" Type="http://schemas.openxmlformats.org/officeDocument/2006/relationships/oleObject" Target="../embeddings/oleObject187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7.xml"/><Relationship Id="rId3" Type="http://schemas.openxmlformats.org/officeDocument/2006/relationships/oleObject" Target="../embeddings/oleObject9.bin"/><Relationship Id="rId2" Type="http://schemas.openxmlformats.org/officeDocument/2006/relationships/image" Target="../media/image14.emf"/><Relationship Id="rId1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9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208.emf"/><Relationship Id="rId3" Type="http://schemas.openxmlformats.org/officeDocument/2006/relationships/oleObject" Target="../embeddings/oleObject190.bin"/><Relationship Id="rId2" Type="http://schemas.openxmlformats.org/officeDocument/2006/relationships/image" Target="../media/image207.emf"/><Relationship Id="rId1" Type="http://schemas.openxmlformats.org/officeDocument/2006/relationships/oleObject" Target="../embeddings/oleObject189.bin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11.emf"/><Relationship Id="rId3" Type="http://schemas.openxmlformats.org/officeDocument/2006/relationships/oleObject" Target="../embeddings/oleObject193.bin"/><Relationship Id="rId2" Type="http://schemas.openxmlformats.org/officeDocument/2006/relationships/image" Target="../media/image210.emf"/><Relationship Id="rId1" Type="http://schemas.openxmlformats.org/officeDocument/2006/relationships/oleObject" Target="../embeddings/oleObject192.bin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3.emf"/><Relationship Id="rId3" Type="http://schemas.openxmlformats.org/officeDocument/2006/relationships/oleObject" Target="../embeddings/oleObject195.bin"/><Relationship Id="rId2" Type="http://schemas.openxmlformats.org/officeDocument/2006/relationships/image" Target="../media/image212.emf"/><Relationship Id="rId1" Type="http://schemas.openxmlformats.org/officeDocument/2006/relationships/oleObject" Target="../embeddings/oleObject194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0.bin"/><Relationship Id="rId8" Type="http://schemas.openxmlformats.org/officeDocument/2006/relationships/image" Target="../media/image217.emf"/><Relationship Id="rId7" Type="http://schemas.openxmlformats.org/officeDocument/2006/relationships/oleObject" Target="../embeddings/oleObject199.bin"/><Relationship Id="rId6" Type="http://schemas.openxmlformats.org/officeDocument/2006/relationships/image" Target="../media/image216.e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215.emf"/><Relationship Id="rId3" Type="http://schemas.openxmlformats.org/officeDocument/2006/relationships/oleObject" Target="../embeddings/oleObject197.bin"/><Relationship Id="rId2" Type="http://schemas.openxmlformats.org/officeDocument/2006/relationships/image" Target="../media/image214.emf"/><Relationship Id="rId14" Type="http://schemas.openxmlformats.org/officeDocument/2006/relationships/vmlDrawing" Target="../drawings/vmlDrawing58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19.emf"/><Relationship Id="rId11" Type="http://schemas.openxmlformats.org/officeDocument/2006/relationships/oleObject" Target="../embeddings/oleObject201.bin"/><Relationship Id="rId10" Type="http://schemas.openxmlformats.org/officeDocument/2006/relationships/image" Target="../media/image218.emf"/><Relationship Id="rId1" Type="http://schemas.openxmlformats.org/officeDocument/2006/relationships/oleObject" Target="../embeddings/oleObject196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4.emf"/><Relationship Id="rId8" Type="http://schemas.openxmlformats.org/officeDocument/2006/relationships/oleObject" Target="../embeddings/oleObject205.bin"/><Relationship Id="rId7" Type="http://schemas.openxmlformats.org/officeDocument/2006/relationships/image" Target="../media/image223.emf"/><Relationship Id="rId6" Type="http://schemas.openxmlformats.org/officeDocument/2006/relationships/oleObject" Target="../embeddings/oleObject204.bin"/><Relationship Id="rId5" Type="http://schemas.openxmlformats.org/officeDocument/2006/relationships/image" Target="../media/image222.emf"/><Relationship Id="rId4" Type="http://schemas.openxmlformats.org/officeDocument/2006/relationships/oleObject" Target="../embeddings/oleObject203.bin"/><Relationship Id="rId3" Type="http://schemas.openxmlformats.org/officeDocument/2006/relationships/image" Target="../media/image221.emf"/><Relationship Id="rId2" Type="http://schemas.openxmlformats.org/officeDocument/2006/relationships/oleObject" Target="../embeddings/oleObject202.bin"/><Relationship Id="rId12" Type="http://schemas.openxmlformats.org/officeDocument/2006/relationships/notesSlide" Target="../notesSlides/notesSlide36.xml"/><Relationship Id="rId11" Type="http://schemas.openxmlformats.org/officeDocument/2006/relationships/vmlDrawing" Target="../drawings/vmlDrawing59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20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6.e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5.emf"/><Relationship Id="rId1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21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9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8.emf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3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22.wmf"/><Relationship Id="rId1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31429" y="1273961"/>
            <a:ext cx="5947699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02753" y="4627809"/>
            <a:ext cx="4898315" cy="185848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140177" y="3153833"/>
            <a:ext cx="10255956" cy="44591"/>
          </a:xfrm>
          <a:prstGeom prst="line">
            <a:avLst/>
          </a:prstGeom>
          <a:ln w="60325">
            <a:gradFill>
              <a:gsLst>
                <a:gs pos="69375">
                  <a:srgbClr val="89C0E5"/>
                </a:gs>
                <a:gs pos="64750">
                  <a:srgbClr val="90C4E7"/>
                </a:gs>
                <a:gs pos="55500">
                  <a:srgbClr val="9ECBEA"/>
                </a:gs>
                <a:gs pos="37000">
                  <a:srgbClr val="BADAF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46149" y="1693511"/>
            <a:ext cx="10644011" cy="1240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65" b="1" dirty="0">
                <a:latin typeface="微软雅黑" charset="-122"/>
                <a:ea typeface="微软雅黑" charset="-122"/>
              </a:rPr>
              <a:t>电路原理</a:t>
            </a:r>
            <a:endParaRPr lang="zh-CN" altLang="en-US" sz="4265" b="1" dirty="0"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3200" b="1" dirty="0">
                <a:latin typeface="微软雅黑" charset="-122"/>
                <a:ea typeface="微软雅黑" charset="-122"/>
              </a:rPr>
              <a:t>第三章</a:t>
            </a:r>
            <a:r>
              <a:rPr lang="en-US" altLang="zh-CN" sz="3200" b="1" dirty="0">
                <a:latin typeface="微软雅黑" charset="-122"/>
                <a:ea typeface="微软雅黑" charset="-122"/>
              </a:rPr>
              <a:t> </a:t>
            </a:r>
            <a:r>
              <a:rPr lang="zh-CN" altLang="en-US" sz="3200" b="1" dirty="0">
                <a:latin typeface="微软雅黑" charset="-122"/>
                <a:ea typeface="微软雅黑" charset="-122"/>
              </a:rPr>
              <a:t>一阶电路的时域分析</a:t>
            </a:r>
            <a:r>
              <a:rPr lang="en-US" altLang="zh-CN" sz="3200" b="1" dirty="0">
                <a:latin typeface="微软雅黑" charset="-122"/>
                <a:ea typeface="微软雅黑" charset="-122"/>
              </a:rPr>
              <a:t> 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59691" y="3556636"/>
            <a:ext cx="7127121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任课教师：涂晓彤    助理教授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硕导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单   位：厦门大学 信息学院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/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人工智能研究院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41728" y="5770460"/>
            <a:ext cx="125285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微软雅黑" charset="-122"/>
                <a:ea typeface="微软雅黑" charset="-122"/>
              </a:rPr>
              <a:t>2024</a:t>
            </a:r>
            <a:r>
              <a:rPr lang="zh-CN" altLang="en-US" sz="2400" b="1" dirty="0">
                <a:latin typeface="微软雅黑" charset="-122"/>
                <a:ea typeface="微软雅黑" charset="-122"/>
              </a:rPr>
              <a:t>年</a:t>
            </a:r>
            <a:endParaRPr lang="zh-CN" altLang="en-US" sz="24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/>
          <p:nvPr/>
        </p:nvSpPr>
        <p:spPr>
          <a:xfrm>
            <a:off x="1278255" y="724535"/>
            <a:ext cx="10014585" cy="10388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以上两方程都是常系数非齐次一阶微分方程，这是因为这两个电路都是一阶动态电路，即只有一个动态元件。</a:t>
            </a:r>
            <a:endParaRPr lang="zh-CN" altLang="en-US" sz="4000" b="1" dirty="0">
              <a:latin typeface="Times New Roman" panose="02020503050405090304" pitchFamily="18" charset="0"/>
            </a:endParaRPr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5232400" y="1833563"/>
          <a:ext cx="4953000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312670" imgH="914400" progId="Visio.Drawing.11">
                  <p:embed/>
                </p:oleObj>
              </mc:Choice>
              <mc:Fallback>
                <p:oleObj name="" r:id="rId1" imgW="2312670" imgH="914400" progId="Visio.Drawing.11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2400" y="1833563"/>
                        <a:ext cx="4953000" cy="2243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/>
          <p:cNvSpPr txBox="1"/>
          <p:nvPr/>
        </p:nvSpPr>
        <p:spPr>
          <a:xfrm>
            <a:off x="1774825" y="1916113"/>
            <a:ext cx="158242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若以</a:t>
            </a:r>
            <a:r>
              <a:rPr lang="en-US" altLang="zh-CN" b="1" i="1" dirty="0">
                <a:latin typeface="楷体_GB2312" pitchFamily="1" charset="-122"/>
                <a:ea typeface="楷体_GB2312" pitchFamily="1" charset="-122"/>
              </a:rPr>
              <a:t>i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为变量</a:t>
            </a:r>
            <a:r>
              <a:rPr lang="zh-CN" altLang="en-US" sz="3200" b="1" dirty="0">
                <a:latin typeface="Times New Roman" panose="02020503050405090304" pitchFamily="18" charset="0"/>
              </a:rPr>
              <a:t> </a:t>
            </a:r>
            <a:endParaRPr lang="zh-CN" altLang="en-US" sz="3200" b="1" dirty="0">
              <a:latin typeface="Times New Roman" panose="02020503050405090304" pitchFamily="18" charset="0"/>
            </a:endParaRPr>
          </a:p>
        </p:txBody>
      </p:sp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1884363" y="2652713"/>
          <a:ext cx="133032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520700" imgH="228600" progId="Equation.DSMT4">
                  <p:embed/>
                </p:oleObj>
              </mc:Choice>
              <mc:Fallback>
                <p:oleObj name="" r:id="rId3" imgW="520700" imgH="228600" progId="Equation.DSMT4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4363" y="2652713"/>
                        <a:ext cx="1330325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1919288" y="3213100"/>
          <a:ext cx="14081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622300" imgH="393700" progId="Equation.DSMT4">
                  <p:embed/>
                </p:oleObj>
              </mc:Choice>
              <mc:Fallback>
                <p:oleObj name="" r:id="rId5" imgW="622300" imgH="393700" progId="Equation.DSMT4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19288" y="3213100"/>
                        <a:ext cx="1408112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1919288" y="3959225"/>
          <a:ext cx="242728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091565" imgH="393700" progId="Equation.DSMT4">
                  <p:embed/>
                </p:oleObj>
              </mc:Choice>
              <mc:Fallback>
                <p:oleObj name="" r:id="rId7" imgW="1091565" imgH="3937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19288" y="3959225"/>
                        <a:ext cx="2427287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018" name="Group 10"/>
          <p:cNvGrpSpPr/>
          <p:nvPr/>
        </p:nvGrpSpPr>
        <p:grpSpPr>
          <a:xfrm>
            <a:off x="3000375" y="4940300"/>
            <a:ext cx="5564188" cy="865188"/>
            <a:chOff x="528" y="2383"/>
            <a:chExt cx="3505" cy="545"/>
          </a:xfrm>
        </p:grpSpPr>
        <p:sp>
          <p:nvSpPr>
            <p:cNvPr id="14347" name="Rectangle 11"/>
            <p:cNvSpPr/>
            <p:nvPr/>
          </p:nvSpPr>
          <p:spPr>
            <a:xfrm>
              <a:off x="528" y="2478"/>
              <a:ext cx="37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200" b="1" dirty="0">
                  <a:latin typeface="Times New Roman" panose="02020503050405090304" pitchFamily="18" charset="0"/>
                </a:rPr>
                <a:t>∴</a:t>
              </a:r>
              <a:endParaRPr lang="en-US" altLang="zh-CN" sz="3200" b="1" dirty="0"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4348" name="Object 12"/>
            <p:cNvGraphicFramePr>
              <a:graphicFrameLocks noChangeAspect="1"/>
            </p:cNvGraphicFramePr>
            <p:nvPr/>
          </p:nvGraphicFramePr>
          <p:xfrm>
            <a:off x="1535" y="2383"/>
            <a:ext cx="2498" cy="5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9" imgW="1803400" imgH="393700" progId="Equation.DSMT4">
                    <p:embed/>
                  </p:oleObj>
                </mc:Choice>
                <mc:Fallback>
                  <p:oleObj name="" r:id="rId9" imgW="1803400" imgH="393700" progId="Equation.DSMT4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35" y="2383"/>
                          <a:ext cx="2498" cy="5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22" name="Text Box 14"/>
          <p:cNvSpPr txBox="1"/>
          <p:nvPr/>
        </p:nvSpPr>
        <p:spPr>
          <a:xfrm>
            <a:off x="1760538" y="5805488"/>
            <a:ext cx="34448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两端同微分一次，并同乘以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C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得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:</a:t>
            </a:r>
            <a:r>
              <a:rPr lang="en-US" altLang="zh-CN" dirty="0">
                <a:latin typeface="Times New Roman" panose="02020503050405090304" pitchFamily="18" charset="0"/>
              </a:rPr>
              <a:t> </a:t>
            </a:r>
            <a:endParaRPr lang="en-US" altLang="zh-CN" dirty="0">
              <a:latin typeface="Times New Roman" panose="02020503050405090304" pitchFamily="18" charset="0"/>
            </a:endParaRPr>
          </a:p>
        </p:txBody>
      </p:sp>
      <p:graphicFrame>
        <p:nvGraphicFramePr>
          <p:cNvPr id="43023" name="Object 15"/>
          <p:cNvGraphicFramePr>
            <a:graphicFrameLocks noChangeAspect="1"/>
          </p:cNvGraphicFramePr>
          <p:nvPr/>
        </p:nvGraphicFramePr>
        <p:xfrm>
          <a:off x="6137275" y="5870575"/>
          <a:ext cx="427990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765300" imgH="419100" progId="Equation.DSMT4">
                  <p:embed/>
                </p:oleObj>
              </mc:Choice>
              <mc:Fallback>
                <p:oleObj name="" r:id="rId11" imgW="1765300" imgH="419100" progId="Equation.DSMT4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7275" y="5870575"/>
                        <a:ext cx="4279900" cy="1014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/>
      <p:bldP spid="430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/>
          <p:nvPr/>
        </p:nvSpPr>
        <p:spPr>
          <a:xfrm>
            <a:off x="1774825" y="1639888"/>
            <a:ext cx="1311910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一阶电路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035" name="Text Box 3"/>
          <p:cNvSpPr txBox="1"/>
          <p:nvPr/>
        </p:nvSpPr>
        <p:spPr>
          <a:xfrm>
            <a:off x="4511675" y="1630363"/>
            <a:ext cx="5040313" cy="7556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一阶电路中只有一个动态元件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描述电路的方程是一阶线性微分方程。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4036" name="AutoShape 4"/>
          <p:cNvSpPr/>
          <p:nvPr/>
        </p:nvSpPr>
        <p:spPr>
          <a:xfrm>
            <a:off x="3648075" y="1739900"/>
            <a:ext cx="720725" cy="215900"/>
          </a:xfrm>
          <a:prstGeom prst="rightArrow">
            <a:avLst>
              <a:gd name="adj1" fmla="val 50000"/>
              <a:gd name="adj2" fmla="val 83455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4037" name="Text Box 5"/>
          <p:cNvSpPr txBox="1"/>
          <p:nvPr/>
        </p:nvSpPr>
        <p:spPr>
          <a:xfrm>
            <a:off x="3000375" y="561340"/>
            <a:ext cx="6911975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）描述动态电路的电路方程为微分方程；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4038" name="Text Box 6"/>
          <p:cNvSpPr txBox="1"/>
          <p:nvPr/>
        </p:nvSpPr>
        <p:spPr>
          <a:xfrm>
            <a:off x="1173163" y="746125"/>
            <a:ext cx="1152525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结论：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039" name="Rectangle 7"/>
          <p:cNvSpPr/>
          <p:nvPr/>
        </p:nvSpPr>
        <p:spPr>
          <a:xfrm>
            <a:off x="2922588" y="1164590"/>
            <a:ext cx="6038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）动态电路方程的阶数等于电路中动态元件的个数；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44040" name="Object 8"/>
          <p:cNvGraphicFramePr>
            <a:graphicFrameLocks noChangeAspect="1"/>
          </p:cNvGraphicFramePr>
          <p:nvPr/>
        </p:nvGraphicFramePr>
        <p:xfrm>
          <a:off x="3432175" y="2389188"/>
          <a:ext cx="35274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552575" imgH="400050" progId="Equation.3">
                  <p:embed/>
                </p:oleObj>
              </mc:Choice>
              <mc:Fallback>
                <p:oleObj name="" r:id="rId1" imgW="1552575" imgH="400050" progId="Equation.3">
                  <p:embed/>
                  <p:pic>
                    <p:nvPicPr>
                      <p:cNvPr id="0" name="图片 337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432175" y="2389188"/>
                        <a:ext cx="3527425" cy="915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3432175" y="4151313"/>
          <a:ext cx="475297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2124075" imgH="409575" progId="Equation.3">
                  <p:embed/>
                </p:oleObj>
              </mc:Choice>
              <mc:Fallback>
                <p:oleObj name="" r:id="rId3" imgW="2124075" imgH="409575" progId="Equation.3">
                  <p:embed/>
                  <p:pic>
                    <p:nvPicPr>
                      <p:cNvPr id="0" name="图片 3372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432175" y="4151313"/>
                        <a:ext cx="4752975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2" name="Text Box 10"/>
          <p:cNvSpPr txBox="1"/>
          <p:nvPr/>
        </p:nvSpPr>
        <p:spPr>
          <a:xfrm>
            <a:off x="1774825" y="3257550"/>
            <a:ext cx="1311910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二阶电路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043" name="AutoShape 11"/>
          <p:cNvSpPr/>
          <p:nvPr/>
        </p:nvSpPr>
        <p:spPr>
          <a:xfrm>
            <a:off x="3575050" y="3429000"/>
            <a:ext cx="720725" cy="215900"/>
          </a:xfrm>
          <a:prstGeom prst="rightArrow">
            <a:avLst>
              <a:gd name="adj1" fmla="val 50000"/>
              <a:gd name="adj2" fmla="val 83455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4044" name="Text Box 12"/>
          <p:cNvSpPr txBox="1"/>
          <p:nvPr/>
        </p:nvSpPr>
        <p:spPr>
          <a:xfrm>
            <a:off x="4440238" y="3319463"/>
            <a:ext cx="5040312" cy="7556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二阶电路中有二个动态元件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描述电路的方程是二阶线性微分方程。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4045" name="Text Box 13"/>
          <p:cNvSpPr txBox="1"/>
          <p:nvPr/>
        </p:nvSpPr>
        <p:spPr>
          <a:xfrm>
            <a:off x="1774825" y="5200650"/>
            <a:ext cx="1311910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高阶电路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046" name="Text Box 14"/>
          <p:cNvSpPr txBox="1"/>
          <p:nvPr/>
        </p:nvSpPr>
        <p:spPr>
          <a:xfrm>
            <a:off x="4151313" y="5191126"/>
            <a:ext cx="5184775" cy="7556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电路中有多个动态元件，描述电路的方程是高阶微分方程。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4047" name="AutoShape 15"/>
          <p:cNvSpPr/>
          <p:nvPr/>
        </p:nvSpPr>
        <p:spPr>
          <a:xfrm>
            <a:off x="3432175" y="5300663"/>
            <a:ext cx="515938" cy="215900"/>
          </a:xfrm>
          <a:prstGeom prst="rightArrow">
            <a:avLst>
              <a:gd name="adj1" fmla="val 50000"/>
              <a:gd name="adj2" fmla="val 5974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44048" name="Object 16"/>
          <p:cNvGraphicFramePr>
            <a:graphicFrameLocks noChangeAspect="1"/>
          </p:cNvGraphicFramePr>
          <p:nvPr/>
        </p:nvGraphicFramePr>
        <p:xfrm>
          <a:off x="1992313" y="5900738"/>
          <a:ext cx="74882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3181350" imgH="409575" progId="Equation.3">
                  <p:embed/>
                </p:oleObj>
              </mc:Choice>
              <mc:Fallback>
                <p:oleObj name="" r:id="rId5" imgW="3181350" imgH="409575" progId="Equation.3">
                  <p:embed/>
                  <p:pic>
                    <p:nvPicPr>
                      <p:cNvPr id="0" name="图片 337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5900738"/>
                        <a:ext cx="7488237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0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9" dur="500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0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ldLvl="0" animBg="1"/>
      <p:bldP spid="44035" grpId="0"/>
      <p:bldP spid="44037" grpId="0"/>
      <p:bldP spid="44038" grpId="0" bldLvl="0" animBg="1"/>
      <p:bldP spid="44039" grpId="0"/>
      <p:bldP spid="44042" grpId="0" bldLvl="0" animBg="1"/>
      <p:bldP spid="44044" grpId="0"/>
      <p:bldP spid="44045" grpId="0" bldLvl="0" animBg="1"/>
      <p:bldP spid="440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/>
          <p:nvPr/>
        </p:nvSpPr>
        <p:spPr>
          <a:xfrm>
            <a:off x="1546860" y="755015"/>
            <a:ext cx="965390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3. 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动态电路的特征：当电路的结构或元件的参数发生改变时（如电源或无源元件的断开或接入，信号的突然注入等），可能使电路改变原来的工作状态，而转变到另一个工作状态。 </a:t>
            </a:r>
            <a:endParaRPr lang="zh-CN" altLang="en-US" sz="2000" b="1" dirty="0"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2303780" y="2193925"/>
          <a:ext cx="69342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4743450" imgH="771525" progId="Paint.Picture">
                  <p:embed/>
                </p:oleObj>
              </mc:Choice>
              <mc:Fallback>
                <p:oleObj name="" r:id="rId1" imgW="4743450" imgH="771525" progId="Paint.Picture">
                  <p:embed/>
                  <p:pic>
                    <p:nvPicPr>
                      <p:cNvPr id="0" name="图片 33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03780" y="2193925"/>
                        <a:ext cx="6934200" cy="167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Rectangle 4"/>
          <p:cNvSpPr/>
          <p:nvPr/>
        </p:nvSpPr>
        <p:spPr>
          <a:xfrm>
            <a:off x="2782888" y="4387215"/>
            <a:ext cx="6781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换路：电路或参数的改变引起的电路变化。 </a:t>
            </a:r>
            <a:endParaRPr lang="zh-CN" altLang="en-US" sz="20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49157" name="Rectangle 5"/>
          <p:cNvSpPr/>
          <p:nvPr/>
        </p:nvSpPr>
        <p:spPr>
          <a:xfrm>
            <a:off x="2473325" y="4890453"/>
            <a:ext cx="81597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dirty="0">
                <a:latin typeface="宋体" pitchFamily="2" charset="-122"/>
              </a:rPr>
              <a:t>  </a:t>
            </a:r>
            <a:r>
              <a:rPr lang="en-US" altLang="zh-CN" b="1" i="1" dirty="0">
                <a:latin typeface="楷体_GB2312" pitchFamily="1" charset="-122"/>
                <a:ea typeface="楷体_GB2312" pitchFamily="1" charset="-122"/>
              </a:rPr>
              <a:t>t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 = 0 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：换路时刻，换路经历的时间为 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0_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到 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b="1" baseline="-25000" dirty="0">
                <a:latin typeface="楷体_GB2312" pitchFamily="1" charset="-122"/>
                <a:ea typeface="楷体_GB2312" pitchFamily="1" charset="-122"/>
              </a:rPr>
              <a:t>+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  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；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49158" name="Rectangle 6"/>
          <p:cNvSpPr/>
          <p:nvPr/>
        </p:nvSpPr>
        <p:spPr>
          <a:xfrm>
            <a:off x="2743200" y="5466715"/>
            <a:ext cx="46482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t</a:t>
            </a: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 = 0</a:t>
            </a:r>
            <a:r>
              <a:rPr lang="en-US" altLang="zh-CN" sz="2000" b="1" baseline="-25000" dirty="0">
                <a:latin typeface="楷体_GB2312" pitchFamily="1" charset="-122"/>
                <a:ea typeface="楷体_GB2312" pitchFamily="1" charset="-122"/>
              </a:rPr>
              <a:t>-  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：换路前的最终时刻；</a:t>
            </a:r>
            <a:r>
              <a:rPr lang="zh-CN" altLang="en-US" sz="2000" dirty="0">
                <a:latin typeface="Times New Roman" panose="02020503050405090304" pitchFamily="18" charset="0"/>
              </a:rPr>
              <a:t> </a:t>
            </a:r>
            <a:endParaRPr lang="zh-CN" altLang="en-US" sz="2000" dirty="0">
              <a:latin typeface="Times New Roman" panose="02020503050405090304" pitchFamily="18" charset="0"/>
            </a:endParaRPr>
          </a:p>
        </p:txBody>
      </p:sp>
      <p:sp>
        <p:nvSpPr>
          <p:cNvPr id="49159" name="Rectangle 7"/>
          <p:cNvSpPr/>
          <p:nvPr/>
        </p:nvSpPr>
        <p:spPr>
          <a:xfrm>
            <a:off x="2579688" y="6042978"/>
            <a:ext cx="50292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dirty="0">
                <a:latin typeface="宋体" pitchFamily="2" charset="-122"/>
              </a:rPr>
              <a:t> </a:t>
            </a:r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t</a:t>
            </a: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 = 0</a:t>
            </a:r>
            <a:r>
              <a:rPr lang="en-US" altLang="zh-CN" sz="2000" b="1" baseline="-25000" dirty="0">
                <a:latin typeface="楷体_GB2312" pitchFamily="1" charset="-122"/>
                <a:ea typeface="楷体_GB2312" pitchFamily="1" charset="-122"/>
              </a:rPr>
              <a:t>+  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：换路后的最初时刻 。</a:t>
            </a:r>
            <a:endParaRPr lang="zh-CN" altLang="en-US" sz="2000" b="1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  <p:bldP spid="49156" grpId="0"/>
      <p:bldP spid="49157" grpId="0"/>
      <p:bldP spid="49158" grpId="0"/>
      <p:bldP spid="491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Text Box 6"/>
          <p:cNvSpPr txBox="1"/>
          <p:nvPr/>
        </p:nvSpPr>
        <p:spPr>
          <a:xfrm>
            <a:off x="2063750" y="645001"/>
            <a:ext cx="3936365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动态电路的分析方法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5063" name="Text Box 7"/>
          <p:cNvSpPr txBox="1"/>
          <p:nvPr/>
        </p:nvSpPr>
        <p:spPr>
          <a:xfrm>
            <a:off x="2063750" y="1419543"/>
            <a:ext cx="79216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）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根据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KVl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KCL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VCR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建立微分方程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45064" name="Text Box 8"/>
          <p:cNvSpPr txBox="1"/>
          <p:nvPr/>
        </p:nvSpPr>
        <p:spPr>
          <a:xfrm>
            <a:off x="7053581" y="2664143"/>
            <a:ext cx="1558290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复频域分析法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5065" name="Rectangle 9"/>
          <p:cNvSpPr/>
          <p:nvPr/>
        </p:nvSpPr>
        <p:spPr>
          <a:xfrm>
            <a:off x="4132104" y="2664143"/>
            <a:ext cx="1329055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时域分析法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5066" name="Text Box 10"/>
          <p:cNvSpPr txBox="1"/>
          <p:nvPr/>
        </p:nvSpPr>
        <p:spPr>
          <a:xfrm>
            <a:off x="1919288" y="2040255"/>
            <a:ext cx="3673475" cy="368300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）求解微分方程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45067" name="Group 11"/>
          <p:cNvGrpSpPr/>
          <p:nvPr/>
        </p:nvGrpSpPr>
        <p:grpSpPr>
          <a:xfrm>
            <a:off x="3863975" y="3311843"/>
            <a:ext cx="2212975" cy="1971675"/>
            <a:chOff x="884" y="2415"/>
            <a:chExt cx="1394" cy="1242"/>
          </a:xfrm>
        </p:grpSpPr>
        <p:sp>
          <p:nvSpPr>
            <p:cNvPr id="17424" name="Text Box 12"/>
            <p:cNvSpPr txBox="1"/>
            <p:nvPr/>
          </p:nvSpPr>
          <p:spPr>
            <a:xfrm>
              <a:off x="1111" y="2415"/>
              <a:ext cx="55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经典法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5" name="Text Box 13"/>
            <p:cNvSpPr txBox="1"/>
            <p:nvPr/>
          </p:nvSpPr>
          <p:spPr>
            <a:xfrm>
              <a:off x="1020" y="2732"/>
              <a:ext cx="125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状态变量法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6" name="Text Box 14"/>
            <p:cNvSpPr txBox="1"/>
            <p:nvPr/>
          </p:nvSpPr>
          <p:spPr>
            <a:xfrm>
              <a:off x="1140" y="3413"/>
              <a:ext cx="55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数值法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7" name="AutoShape 15"/>
            <p:cNvSpPr/>
            <p:nvPr/>
          </p:nvSpPr>
          <p:spPr>
            <a:xfrm>
              <a:off x="884" y="2478"/>
              <a:ext cx="136" cy="1179"/>
            </a:xfrm>
            <a:prstGeom prst="leftBrace">
              <a:avLst>
                <a:gd name="adj1" fmla="val 72242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7428" name="Text Box 16"/>
            <p:cNvSpPr txBox="1"/>
            <p:nvPr/>
          </p:nvSpPr>
          <p:spPr>
            <a:xfrm>
              <a:off x="1111" y="3022"/>
              <a:ext cx="95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0000"/>
                  </a:solidFill>
                  <a:latin typeface="Arial" panose="020B0604020202090204" pitchFamily="34" charset="0"/>
                  <a:ea typeface="仿宋_GB2312" pitchFamily="49" charset="-122"/>
                </a:rPr>
                <a:t>卷积积分</a:t>
              </a:r>
              <a:endPara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</p:grpSp>
      <p:grpSp>
        <p:nvGrpSpPr>
          <p:cNvPr id="45073" name="Group 17"/>
          <p:cNvGrpSpPr/>
          <p:nvPr/>
        </p:nvGrpSpPr>
        <p:grpSpPr>
          <a:xfrm>
            <a:off x="6815138" y="3438843"/>
            <a:ext cx="2352675" cy="1871662"/>
            <a:chOff x="3243" y="2705"/>
            <a:chExt cx="1482" cy="1179"/>
          </a:xfrm>
        </p:grpSpPr>
        <p:sp>
          <p:nvSpPr>
            <p:cNvPr id="17420" name="Text Box 18"/>
            <p:cNvSpPr txBox="1"/>
            <p:nvPr/>
          </p:nvSpPr>
          <p:spPr>
            <a:xfrm>
              <a:off x="3596" y="2778"/>
              <a:ext cx="1129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拉普拉斯变换法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1" name="Text Box 19"/>
            <p:cNvSpPr txBox="1"/>
            <p:nvPr/>
          </p:nvSpPr>
          <p:spPr>
            <a:xfrm>
              <a:off x="3334" y="3141"/>
              <a:ext cx="125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状态变量法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2" name="Text Box 20"/>
            <p:cNvSpPr txBox="1"/>
            <p:nvPr/>
          </p:nvSpPr>
          <p:spPr>
            <a:xfrm>
              <a:off x="3456" y="3458"/>
              <a:ext cx="82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付氏变换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7423" name="AutoShape 21"/>
            <p:cNvSpPr/>
            <p:nvPr/>
          </p:nvSpPr>
          <p:spPr>
            <a:xfrm>
              <a:off x="3243" y="2705"/>
              <a:ext cx="136" cy="1179"/>
            </a:xfrm>
            <a:prstGeom prst="leftBrace">
              <a:avLst>
                <a:gd name="adj1" fmla="val 72242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45078" name="Rectangle 22"/>
          <p:cNvSpPr/>
          <p:nvPr/>
        </p:nvSpPr>
        <p:spPr>
          <a:xfrm>
            <a:off x="3503613" y="2427605"/>
            <a:ext cx="2376487" cy="1368425"/>
          </a:xfrm>
          <a:prstGeom prst="rect">
            <a:avLst/>
          </a:prstGeom>
          <a:noFill/>
          <a:ln w="3810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5079" name="AutoShape 23"/>
          <p:cNvSpPr/>
          <p:nvPr/>
        </p:nvSpPr>
        <p:spPr>
          <a:xfrm>
            <a:off x="2135188" y="2860993"/>
            <a:ext cx="1152525" cy="1008062"/>
          </a:xfrm>
          <a:prstGeom prst="wedgeEllipseCallout">
            <a:avLst>
              <a:gd name="adj1" fmla="val 107574"/>
              <a:gd name="adj2" fmla="val -1495"/>
            </a:avLst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Arial" panose="020B0604020202090204" pitchFamily="34" charset="0"/>
                <a:ea typeface="仿宋_GB2312" pitchFamily="49" charset="-122"/>
              </a:rPr>
              <a:t>本章采用</a:t>
            </a:r>
            <a:endParaRPr lang="zh-CN" altLang="en-US" b="1" dirty="0">
              <a:solidFill>
                <a:srgbClr val="6633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45080" name="Text Box 24"/>
          <p:cNvSpPr txBox="1"/>
          <p:nvPr/>
        </p:nvSpPr>
        <p:spPr>
          <a:xfrm>
            <a:off x="2711450" y="5569268"/>
            <a:ext cx="7056438" cy="368300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工程中高阶微分方程应用计算机辅助分析求解。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4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 bldLvl="0" animBg="1"/>
      <p:bldP spid="45063" grpId="0"/>
      <p:bldP spid="45064" grpId="0" bldLvl="0" animBg="1"/>
      <p:bldP spid="45065" grpId="0" bldLvl="0" animBg="1"/>
      <p:bldP spid="45066" grpId="0"/>
      <p:bldP spid="45079" grpId="0" bldLvl="0" animBg="1"/>
      <p:bldP spid="450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/>
          <p:nvPr/>
        </p:nvSpPr>
        <p:spPr>
          <a:xfrm>
            <a:off x="1906429" y="775176"/>
            <a:ext cx="4846955" cy="52197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稳态分析和动态分析的区别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7107" name="Text Box 3"/>
          <p:cNvSpPr txBox="1"/>
          <p:nvPr/>
        </p:nvSpPr>
        <p:spPr>
          <a:xfrm>
            <a:off x="3143250" y="1679893"/>
            <a:ext cx="1728788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稳态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7108" name="Text Box 4"/>
          <p:cNvSpPr txBox="1"/>
          <p:nvPr/>
        </p:nvSpPr>
        <p:spPr>
          <a:xfrm>
            <a:off x="6854825" y="1679893"/>
            <a:ext cx="1546225" cy="36830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动态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47109" name="Group 5"/>
          <p:cNvGrpSpPr/>
          <p:nvPr/>
        </p:nvGrpSpPr>
        <p:grpSpPr>
          <a:xfrm>
            <a:off x="2208213" y="2329180"/>
            <a:ext cx="4137025" cy="1611313"/>
            <a:chOff x="657" y="3050"/>
            <a:chExt cx="2606" cy="1015"/>
          </a:xfrm>
        </p:grpSpPr>
        <p:sp>
          <p:nvSpPr>
            <p:cNvPr id="18447" name="Text Box 6"/>
            <p:cNvSpPr txBox="1"/>
            <p:nvPr/>
          </p:nvSpPr>
          <p:spPr>
            <a:xfrm>
              <a:off x="839" y="3413"/>
              <a:ext cx="242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换路发生很长时间后状态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8" name="Text Box 7"/>
            <p:cNvSpPr txBox="1"/>
            <p:nvPr/>
          </p:nvSpPr>
          <p:spPr>
            <a:xfrm>
              <a:off x="657" y="3776"/>
              <a:ext cx="186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微分方程的特解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9" name="Text Box 8"/>
            <p:cNvSpPr txBox="1"/>
            <p:nvPr/>
          </p:nvSpPr>
          <p:spPr>
            <a:xfrm>
              <a:off x="839" y="3050"/>
              <a:ext cx="140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恒定或周期性激励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50" name="AutoShape 9"/>
            <p:cNvSpPr/>
            <p:nvPr/>
          </p:nvSpPr>
          <p:spPr>
            <a:xfrm>
              <a:off x="748" y="3067"/>
              <a:ext cx="91" cy="998"/>
            </a:xfrm>
            <a:prstGeom prst="leftBrace">
              <a:avLst>
                <a:gd name="adj1" fmla="val 91391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47114" name="Group 10"/>
          <p:cNvGrpSpPr/>
          <p:nvPr/>
        </p:nvGrpSpPr>
        <p:grpSpPr>
          <a:xfrm>
            <a:off x="6526213" y="2356168"/>
            <a:ext cx="2778125" cy="1584325"/>
            <a:chOff x="3651" y="3022"/>
            <a:chExt cx="1750" cy="998"/>
          </a:xfrm>
        </p:grpSpPr>
        <p:sp>
          <p:nvSpPr>
            <p:cNvPr id="18443" name="Text Box 11"/>
            <p:cNvSpPr txBox="1"/>
            <p:nvPr/>
          </p:nvSpPr>
          <p:spPr>
            <a:xfrm>
              <a:off x="3704" y="3367"/>
              <a:ext cx="169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换路发生后的整个过程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4" name="Text Box 12"/>
            <p:cNvSpPr txBox="1"/>
            <p:nvPr/>
          </p:nvSpPr>
          <p:spPr>
            <a:xfrm>
              <a:off x="3696" y="3730"/>
              <a:ext cx="140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微分方程的一般解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5" name="Text Box 13"/>
            <p:cNvSpPr txBox="1"/>
            <p:nvPr/>
          </p:nvSpPr>
          <p:spPr>
            <a:xfrm>
              <a:off x="3742" y="3050"/>
              <a:ext cx="82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98000" rIns="198000" anchor="ctr" anchorCtr="0">
              <a:spAutoFit/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任意激励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18446" name="AutoShape 14"/>
            <p:cNvSpPr/>
            <p:nvPr/>
          </p:nvSpPr>
          <p:spPr>
            <a:xfrm>
              <a:off x="3651" y="3022"/>
              <a:ext cx="91" cy="998"/>
            </a:xfrm>
            <a:prstGeom prst="leftBrace">
              <a:avLst>
                <a:gd name="adj1" fmla="val 91391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47119" name="Object 15"/>
          <p:cNvGraphicFramePr>
            <a:graphicFrameLocks noChangeAspect="1"/>
          </p:cNvGraphicFramePr>
          <p:nvPr/>
        </p:nvGraphicFramePr>
        <p:xfrm>
          <a:off x="2711450" y="4084955"/>
          <a:ext cx="3024188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238250" imgH="400050" progId="Equation.3">
                  <p:embed/>
                </p:oleObj>
              </mc:Choice>
              <mc:Fallback>
                <p:oleObj name="" r:id="rId1" imgW="1238250" imgH="400050" progId="Equation.3">
                  <p:embed/>
                  <p:pic>
                    <p:nvPicPr>
                      <p:cNvPr id="0" name="图片 336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4084955"/>
                        <a:ext cx="3024188" cy="98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0" name="Object 16"/>
          <p:cNvGraphicFramePr>
            <a:graphicFrameLocks noChangeAspect="1"/>
          </p:cNvGraphicFramePr>
          <p:nvPr/>
        </p:nvGraphicFramePr>
        <p:xfrm>
          <a:off x="7391400" y="4156393"/>
          <a:ext cx="1109663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447675" imgH="400050" progId="Equation.3">
                  <p:embed/>
                </p:oleObj>
              </mc:Choice>
              <mc:Fallback>
                <p:oleObj name="" r:id="rId3" imgW="447675" imgH="400050" progId="Equation.3">
                  <p:embed/>
                  <p:pic>
                    <p:nvPicPr>
                      <p:cNvPr id="0" name="图片 336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391400" y="4156393"/>
                        <a:ext cx="1109663" cy="985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1" name="Object 17"/>
          <p:cNvGraphicFramePr>
            <a:graphicFrameLocks noChangeAspect="1"/>
          </p:cNvGraphicFramePr>
          <p:nvPr/>
        </p:nvGraphicFramePr>
        <p:xfrm>
          <a:off x="5808663" y="4443730"/>
          <a:ext cx="10477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419100" imgH="152400" progId="Equation.3">
                  <p:embed/>
                </p:oleObj>
              </mc:Choice>
              <mc:Fallback>
                <p:oleObj name="" r:id="rId5" imgW="419100" imgH="152400" progId="Equation.3">
                  <p:embed/>
                  <p:pic>
                    <p:nvPicPr>
                      <p:cNvPr id="0" name="图片 336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808663" y="4443730"/>
                        <a:ext cx="1047750" cy="401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2" name="Object 18"/>
          <p:cNvGraphicFramePr>
            <a:graphicFrameLocks noChangeAspect="1"/>
          </p:cNvGraphicFramePr>
          <p:nvPr/>
        </p:nvGraphicFramePr>
        <p:xfrm>
          <a:off x="4151313" y="5308918"/>
          <a:ext cx="18811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762000" imgH="219075" progId="Equation.3">
                  <p:embed/>
                </p:oleObj>
              </mc:Choice>
              <mc:Fallback>
                <p:oleObj name="" r:id="rId7" imgW="762000" imgH="219075" progId="Equation.3">
                  <p:embed/>
                  <p:pic>
                    <p:nvPicPr>
                      <p:cNvPr id="0" name="图片 336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151313" y="5308918"/>
                        <a:ext cx="1881187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ldLvl="0" animBg="1"/>
      <p:bldP spid="47107" grpId="0" bldLvl="0" animBg="1"/>
      <p:bldP spid="4710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/>
          <p:nvPr/>
        </p:nvSpPr>
        <p:spPr>
          <a:xfrm>
            <a:off x="2268220" y="1608455"/>
            <a:ext cx="2835910" cy="368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(1)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= 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＋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与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 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的概念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47" name="Text Box 3"/>
          <p:cNvSpPr txBox="1"/>
          <p:nvPr/>
        </p:nvSpPr>
        <p:spPr>
          <a:xfrm>
            <a:off x="1847850" y="2400618"/>
            <a:ext cx="4176713" cy="368300"/>
          </a:xfrm>
          <a:prstGeom prst="rect">
            <a:avLst/>
          </a:prstGeom>
          <a:noFill/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认为换路在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=0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时刻进行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57348" name="Text Box 4"/>
          <p:cNvSpPr txBox="1"/>
          <p:nvPr/>
        </p:nvSpPr>
        <p:spPr>
          <a:xfrm>
            <a:off x="2424113" y="3047048"/>
            <a:ext cx="2322830" cy="37084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r>
              <a:rPr lang="zh-CN" altLang="en-US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    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换路前一瞬间</a:t>
            </a:r>
            <a:endParaRPr lang="zh-CN" altLang="en-US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49" name="Text Box 5"/>
          <p:cNvSpPr txBox="1"/>
          <p:nvPr/>
        </p:nvSpPr>
        <p:spPr>
          <a:xfrm>
            <a:off x="2443163" y="3696018"/>
            <a:ext cx="358140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0</a:t>
            </a:r>
            <a:r>
              <a:rPr lang="zh-CN" altLang="en-US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＋     </a:t>
            </a:r>
            <a:r>
              <a:rPr lang="zh-CN" altLang="en-US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换路后一瞬间</a:t>
            </a:r>
            <a:endParaRPr lang="zh-CN" altLang="en-US" b="1" baseline="30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50" name="Text Box 6"/>
          <p:cNvSpPr txBox="1"/>
          <p:nvPr/>
        </p:nvSpPr>
        <p:spPr>
          <a:xfrm>
            <a:off x="1963103" y="698976"/>
            <a:ext cx="3347720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dist" eaLnBrk="1" hangingPunct="1"/>
            <a:r>
              <a:rPr lang="en-US" altLang="zh-CN" sz="2800" b="1" dirty="0">
                <a:solidFill>
                  <a:srgbClr val="663300"/>
                </a:solidFill>
                <a:latin typeface="仿宋_GB2312" pitchFamily="49" charset="-122"/>
                <a:ea typeface="仿宋_GB2312" pitchFamily="49" charset="-122"/>
              </a:rPr>
              <a:t>3. </a:t>
            </a:r>
            <a:r>
              <a:rPr lang="zh-CN" altLang="en-US" sz="2800" b="1" dirty="0">
                <a:solidFill>
                  <a:srgbClr val="663300"/>
                </a:solidFill>
                <a:latin typeface="仿宋_GB2312" pitchFamily="49" charset="-122"/>
                <a:ea typeface="仿宋_GB2312" pitchFamily="49" charset="-122"/>
              </a:rPr>
              <a:t>电路的初始条件</a:t>
            </a:r>
            <a:endParaRPr lang="zh-CN" altLang="en-US" sz="2800" b="1" dirty="0">
              <a:solidFill>
                <a:srgbClr val="6633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2495550" y="4443730"/>
          <a:ext cx="25019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085850" imgH="381000" progId="Equation.3">
                  <p:embed/>
                </p:oleObj>
              </mc:Choice>
              <mc:Fallback>
                <p:oleObj name="" r:id="rId1" imgW="1085850" imgH="381000" progId="Equation.3">
                  <p:embed/>
                  <p:pic>
                    <p:nvPicPr>
                      <p:cNvPr id="0" name="图片 336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95550" y="4443730"/>
                        <a:ext cx="2501900" cy="898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8"/>
          <p:cNvGraphicFramePr>
            <a:graphicFrameLocks noChangeAspect="1"/>
          </p:cNvGraphicFramePr>
          <p:nvPr/>
        </p:nvGraphicFramePr>
        <p:xfrm>
          <a:off x="5880100" y="4516755"/>
          <a:ext cx="2376488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085850" imgH="381000" progId="Equation.3">
                  <p:embed/>
                </p:oleObj>
              </mc:Choice>
              <mc:Fallback>
                <p:oleObj name="" r:id="rId3" imgW="1085850" imgH="381000" progId="Equation.3">
                  <p:embed/>
                  <p:pic>
                    <p:nvPicPr>
                      <p:cNvPr id="0" name="图片 336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880100" y="4516755"/>
                        <a:ext cx="2376488" cy="852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3" name="Text Box 9"/>
          <p:cNvSpPr txBox="1"/>
          <p:nvPr/>
        </p:nvSpPr>
        <p:spPr>
          <a:xfrm>
            <a:off x="2424113" y="5636102"/>
            <a:ext cx="5031740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初始条件为 </a:t>
            </a:r>
            <a:r>
              <a:rPr lang="en-US" altLang="zh-CN" b="1" i="1" dirty="0">
                <a:solidFill>
                  <a:srgbClr val="6633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663300"/>
                </a:solidFill>
                <a:latin typeface="Times New Roman" panose="02020503050405090304" pitchFamily="18" charset="0"/>
              </a:rPr>
              <a:t> = 0</a:t>
            </a:r>
            <a:r>
              <a:rPr lang="zh-CN" altLang="en-US" b="1" baseline="30000" dirty="0">
                <a:solidFill>
                  <a:srgbClr val="663300"/>
                </a:solidFill>
                <a:latin typeface="Times New Roman" panose="02020503050405090304" pitchFamily="18" charset="0"/>
              </a:rPr>
              <a:t>＋</a:t>
            </a:r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503050405090304" pitchFamily="18" charset="0"/>
              </a:rPr>
              <a:t>u 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503050405090304" pitchFamily="18" charset="0"/>
              </a:rPr>
              <a:t>，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dirty="0">
                <a:solidFill>
                  <a:srgbClr val="663300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及其各阶导数的值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54" name="Text Box 10"/>
          <p:cNvSpPr txBox="1"/>
          <p:nvPr/>
        </p:nvSpPr>
        <p:spPr>
          <a:xfrm>
            <a:off x="6883559" y="2880043"/>
            <a:ext cx="658495" cy="368300"/>
          </a:xfrm>
          <a:prstGeom prst="rect">
            <a:avLst/>
          </a:prstGeom>
          <a:noFill/>
          <a:ln w="25400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r>
              <a:rPr lang="zh-CN" altLang="en-US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endParaRPr lang="zh-CN" altLang="en-US" b="1" baseline="30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57355" name="Text Box 11"/>
          <p:cNvSpPr txBox="1"/>
          <p:nvPr/>
        </p:nvSpPr>
        <p:spPr>
          <a:xfrm>
            <a:off x="7440772" y="2880043"/>
            <a:ext cx="658495" cy="368300"/>
          </a:xfrm>
          <a:prstGeom prst="rect">
            <a:avLst/>
          </a:prstGeom>
          <a:noFill/>
          <a:ln w="25400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r>
              <a:rPr lang="zh-CN" altLang="en-US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＋</a:t>
            </a:r>
            <a:endParaRPr lang="zh-CN" altLang="en-US" b="1" baseline="30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7356" name="Group 12"/>
          <p:cNvGrpSpPr/>
          <p:nvPr/>
        </p:nvGrpSpPr>
        <p:grpSpPr>
          <a:xfrm>
            <a:off x="6248400" y="1571943"/>
            <a:ext cx="3200400" cy="1676400"/>
            <a:chOff x="2976" y="507"/>
            <a:chExt cx="2016" cy="1056"/>
          </a:xfrm>
        </p:grpSpPr>
        <p:sp>
          <p:nvSpPr>
            <p:cNvPr id="19488" name="Line 13"/>
            <p:cNvSpPr/>
            <p:nvPr/>
          </p:nvSpPr>
          <p:spPr>
            <a:xfrm>
              <a:off x="2976" y="1303"/>
              <a:ext cx="2016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9" name="Line 14"/>
            <p:cNvSpPr/>
            <p:nvPr/>
          </p:nvSpPr>
          <p:spPr>
            <a:xfrm flipV="1">
              <a:off x="3737" y="507"/>
              <a:ext cx="0" cy="851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0" name="Text Box 15"/>
            <p:cNvSpPr txBox="1"/>
            <p:nvPr/>
          </p:nvSpPr>
          <p:spPr>
            <a:xfrm>
              <a:off x="3649" y="1331"/>
              <a:ext cx="18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9491" name="Text Box 16"/>
            <p:cNvSpPr txBox="1"/>
            <p:nvPr/>
          </p:nvSpPr>
          <p:spPr>
            <a:xfrm>
              <a:off x="4773" y="1055"/>
              <a:ext cx="15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7361" name="Group 17"/>
          <p:cNvGrpSpPr/>
          <p:nvPr/>
        </p:nvGrpSpPr>
        <p:grpSpPr>
          <a:xfrm>
            <a:off x="6356350" y="1441768"/>
            <a:ext cx="2068513" cy="996950"/>
            <a:chOff x="3080" y="388"/>
            <a:chExt cx="1303" cy="628"/>
          </a:xfrm>
        </p:grpSpPr>
        <p:sp>
          <p:nvSpPr>
            <p:cNvPr id="19486" name="Freeform 18"/>
            <p:cNvSpPr/>
            <p:nvPr/>
          </p:nvSpPr>
          <p:spPr>
            <a:xfrm>
              <a:off x="3080" y="599"/>
              <a:ext cx="1303" cy="417"/>
            </a:xfrm>
            <a:custGeom>
              <a:avLst/>
              <a:gdLst/>
              <a:ahLst/>
              <a:cxnLst>
                <a:cxn ang="0">
                  <a:pos x="0" y="417"/>
                </a:cxn>
                <a:cxn ang="0">
                  <a:pos x="286" y="395"/>
                </a:cxn>
                <a:cxn ang="0">
                  <a:pos x="388" y="330"/>
                </a:cxn>
                <a:cxn ang="0">
                  <a:pos x="542" y="198"/>
                </a:cxn>
                <a:cxn ang="0">
                  <a:pos x="703" y="125"/>
                </a:cxn>
                <a:cxn ang="0">
                  <a:pos x="1127" y="88"/>
                </a:cxn>
                <a:cxn ang="0">
                  <a:pos x="1303" y="0"/>
                </a:cxn>
              </a:cxnLst>
              <a:rect l="0" t="0" r="0" b="0"/>
              <a:pathLst>
                <a:path w="1303" h="417">
                  <a:moveTo>
                    <a:pt x="0" y="417"/>
                  </a:moveTo>
                  <a:cubicBezTo>
                    <a:pt x="110" y="413"/>
                    <a:pt x="221" y="409"/>
                    <a:pt x="286" y="395"/>
                  </a:cubicBezTo>
                  <a:cubicBezTo>
                    <a:pt x="351" y="381"/>
                    <a:pt x="345" y="363"/>
                    <a:pt x="388" y="330"/>
                  </a:cubicBezTo>
                  <a:cubicBezTo>
                    <a:pt x="431" y="297"/>
                    <a:pt x="490" y="232"/>
                    <a:pt x="542" y="198"/>
                  </a:cubicBezTo>
                  <a:cubicBezTo>
                    <a:pt x="594" y="164"/>
                    <a:pt x="606" y="143"/>
                    <a:pt x="703" y="125"/>
                  </a:cubicBezTo>
                  <a:cubicBezTo>
                    <a:pt x="800" y="107"/>
                    <a:pt x="1027" y="109"/>
                    <a:pt x="1127" y="88"/>
                  </a:cubicBezTo>
                  <a:cubicBezTo>
                    <a:pt x="1227" y="67"/>
                    <a:pt x="1274" y="15"/>
                    <a:pt x="1303" y="0"/>
                  </a:cubicBezTo>
                </a:path>
              </a:pathLst>
            </a:custGeom>
            <a:noFill/>
            <a:ln w="28575" cap="flat" cmpd="sng">
              <a:solidFill>
                <a:srgbClr val="FF99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7" name="Text Box 19"/>
            <p:cNvSpPr txBox="1"/>
            <p:nvPr/>
          </p:nvSpPr>
          <p:spPr>
            <a:xfrm>
              <a:off x="3867" y="388"/>
              <a:ext cx="299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f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7364" name="Group 20"/>
          <p:cNvGrpSpPr/>
          <p:nvPr/>
        </p:nvGrpSpPr>
        <p:grpSpPr>
          <a:xfrm>
            <a:off x="6484938" y="2173605"/>
            <a:ext cx="1951037" cy="544513"/>
            <a:chOff x="3125" y="886"/>
            <a:chExt cx="1229" cy="343"/>
          </a:xfrm>
        </p:grpSpPr>
        <p:sp>
          <p:nvSpPr>
            <p:cNvPr id="19483" name="Line 21"/>
            <p:cNvSpPr/>
            <p:nvPr/>
          </p:nvSpPr>
          <p:spPr>
            <a:xfrm>
              <a:off x="3125" y="1193"/>
              <a:ext cx="600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4" name="Freeform 22"/>
            <p:cNvSpPr/>
            <p:nvPr/>
          </p:nvSpPr>
          <p:spPr>
            <a:xfrm>
              <a:off x="3739" y="907"/>
              <a:ext cx="615" cy="3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7" y="176"/>
                </a:cxn>
                <a:cxn ang="0">
                  <a:pos x="359" y="286"/>
                </a:cxn>
                <a:cxn ang="0">
                  <a:pos x="615" y="322"/>
                </a:cxn>
              </a:cxnLst>
              <a:rect l="0" t="0" r="0" b="0"/>
              <a:pathLst>
                <a:path w="615" h="322">
                  <a:moveTo>
                    <a:pt x="0" y="0"/>
                  </a:moveTo>
                  <a:cubicBezTo>
                    <a:pt x="28" y="64"/>
                    <a:pt x="57" y="128"/>
                    <a:pt x="117" y="176"/>
                  </a:cubicBezTo>
                  <a:cubicBezTo>
                    <a:pt x="177" y="224"/>
                    <a:pt x="276" y="262"/>
                    <a:pt x="359" y="286"/>
                  </a:cubicBezTo>
                  <a:cubicBezTo>
                    <a:pt x="442" y="310"/>
                    <a:pt x="572" y="316"/>
                    <a:pt x="615" y="32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5" name="Line 23"/>
            <p:cNvSpPr/>
            <p:nvPr/>
          </p:nvSpPr>
          <p:spPr>
            <a:xfrm flipH="1" flipV="1">
              <a:off x="3725" y="886"/>
              <a:ext cx="1" cy="293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68" name="Group 24"/>
          <p:cNvGrpSpPr/>
          <p:nvPr/>
        </p:nvGrpSpPr>
        <p:grpSpPr>
          <a:xfrm>
            <a:off x="6270625" y="1967230"/>
            <a:ext cx="1168400" cy="1068388"/>
            <a:chOff x="2990" y="756"/>
            <a:chExt cx="736" cy="673"/>
          </a:xfrm>
        </p:grpSpPr>
        <p:sp>
          <p:nvSpPr>
            <p:cNvPr id="19481" name="Line 25"/>
            <p:cNvSpPr/>
            <p:nvPr/>
          </p:nvSpPr>
          <p:spPr>
            <a:xfrm>
              <a:off x="2990" y="1429"/>
              <a:ext cx="336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2" name="Freeform 26"/>
            <p:cNvSpPr/>
            <p:nvPr/>
          </p:nvSpPr>
          <p:spPr>
            <a:xfrm>
              <a:off x="3072" y="756"/>
              <a:ext cx="654" cy="285"/>
            </a:xfrm>
            <a:custGeom>
              <a:avLst/>
              <a:gdLst/>
              <a:ahLst/>
              <a:cxnLst>
                <a:cxn ang="0">
                  <a:pos x="0" y="280"/>
                </a:cxn>
                <a:cxn ang="0">
                  <a:pos x="128" y="271"/>
                </a:cxn>
                <a:cxn ang="0">
                  <a:pos x="264" y="264"/>
                </a:cxn>
                <a:cxn ang="0">
                  <a:pos x="409" y="144"/>
                </a:cxn>
                <a:cxn ang="0">
                  <a:pos x="537" y="44"/>
                </a:cxn>
                <a:cxn ang="0">
                  <a:pos x="654" y="0"/>
                </a:cxn>
              </a:cxnLst>
              <a:rect l="0" t="0" r="0" b="0"/>
              <a:pathLst>
                <a:path w="654" h="285">
                  <a:moveTo>
                    <a:pt x="0" y="280"/>
                  </a:moveTo>
                  <a:cubicBezTo>
                    <a:pt x="21" y="278"/>
                    <a:pt x="84" y="274"/>
                    <a:pt x="128" y="271"/>
                  </a:cubicBezTo>
                  <a:cubicBezTo>
                    <a:pt x="172" y="268"/>
                    <a:pt x="217" y="285"/>
                    <a:pt x="264" y="264"/>
                  </a:cubicBezTo>
                  <a:cubicBezTo>
                    <a:pt x="311" y="243"/>
                    <a:pt x="364" y="181"/>
                    <a:pt x="409" y="144"/>
                  </a:cubicBezTo>
                  <a:cubicBezTo>
                    <a:pt x="454" y="107"/>
                    <a:pt x="496" y="68"/>
                    <a:pt x="537" y="44"/>
                  </a:cubicBezTo>
                  <a:cubicBezTo>
                    <a:pt x="578" y="20"/>
                    <a:pt x="630" y="9"/>
                    <a:pt x="654" y="0"/>
                  </a:cubicBezTo>
                </a:path>
              </a:pathLst>
            </a:custGeom>
            <a:noFill/>
            <a:ln w="3810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71" name="Group 27"/>
          <p:cNvGrpSpPr/>
          <p:nvPr/>
        </p:nvGrpSpPr>
        <p:grpSpPr>
          <a:xfrm>
            <a:off x="7415213" y="1778318"/>
            <a:ext cx="1316037" cy="1254125"/>
            <a:chOff x="3711" y="637"/>
            <a:chExt cx="829" cy="790"/>
          </a:xfrm>
        </p:grpSpPr>
        <p:sp>
          <p:nvSpPr>
            <p:cNvPr id="19479" name="Line 28"/>
            <p:cNvSpPr/>
            <p:nvPr/>
          </p:nvSpPr>
          <p:spPr>
            <a:xfrm flipH="1">
              <a:off x="4252" y="1427"/>
              <a:ext cx="288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0" name="Freeform 29"/>
            <p:cNvSpPr/>
            <p:nvPr/>
          </p:nvSpPr>
          <p:spPr>
            <a:xfrm>
              <a:off x="3711" y="637"/>
              <a:ext cx="642" cy="137"/>
            </a:xfrm>
            <a:custGeom>
              <a:avLst/>
              <a:gdLst/>
              <a:ahLst/>
              <a:cxnLst>
                <a:cxn ang="0">
                  <a:pos x="0" y="137"/>
                </a:cxn>
                <a:cxn ang="0">
                  <a:pos x="205" y="118"/>
                </a:cxn>
                <a:cxn ang="0">
                  <a:pos x="424" y="99"/>
                </a:cxn>
                <a:cxn ang="0">
                  <a:pos x="642" y="0"/>
                </a:cxn>
              </a:cxnLst>
              <a:rect l="0" t="0" r="0" b="0"/>
              <a:pathLst>
                <a:path w="642" h="137">
                  <a:moveTo>
                    <a:pt x="0" y="137"/>
                  </a:moveTo>
                  <a:cubicBezTo>
                    <a:pt x="34" y="134"/>
                    <a:pt x="134" y="124"/>
                    <a:pt x="205" y="118"/>
                  </a:cubicBezTo>
                  <a:cubicBezTo>
                    <a:pt x="276" y="112"/>
                    <a:pt x="351" y="119"/>
                    <a:pt x="424" y="99"/>
                  </a:cubicBezTo>
                  <a:cubicBezTo>
                    <a:pt x="497" y="79"/>
                    <a:pt x="597" y="21"/>
                    <a:pt x="642" y="0"/>
                  </a:cubicBezTo>
                </a:path>
              </a:pathLst>
            </a:custGeom>
            <a:noFill/>
            <a:ln w="3810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74" name="Group 30"/>
          <p:cNvGrpSpPr/>
          <p:nvPr/>
        </p:nvGrpSpPr>
        <p:grpSpPr>
          <a:xfrm>
            <a:off x="6167438" y="771843"/>
            <a:ext cx="1930400" cy="1152525"/>
            <a:chOff x="2925" y="255"/>
            <a:chExt cx="1216" cy="726"/>
          </a:xfrm>
        </p:grpSpPr>
        <p:graphicFrame>
          <p:nvGraphicFramePr>
            <p:cNvPr id="19477" name="Object 31"/>
            <p:cNvGraphicFramePr>
              <a:graphicFrameLocks noChangeAspect="1"/>
            </p:cNvGraphicFramePr>
            <p:nvPr/>
          </p:nvGraphicFramePr>
          <p:xfrm>
            <a:off x="2925" y="255"/>
            <a:ext cx="1216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5" imgW="942975" imgH="219075" progId="Equation.3">
                    <p:embed/>
                  </p:oleObj>
                </mc:Choice>
                <mc:Fallback>
                  <p:oleObj name="" r:id="rId5" imgW="942975" imgH="219075" progId="Equation.3">
                    <p:embed/>
                    <p:pic>
                      <p:nvPicPr>
                        <p:cNvPr id="0" name="图片 3370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25" y="255"/>
                          <a:ext cx="1216" cy="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8" name="Line 32"/>
            <p:cNvSpPr/>
            <p:nvPr/>
          </p:nvSpPr>
          <p:spPr>
            <a:xfrm>
              <a:off x="3424" y="572"/>
              <a:ext cx="272" cy="409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77" name="Group 33"/>
          <p:cNvGrpSpPr/>
          <p:nvPr/>
        </p:nvGrpSpPr>
        <p:grpSpPr>
          <a:xfrm>
            <a:off x="7535863" y="1995805"/>
            <a:ext cx="3132137" cy="504825"/>
            <a:chOff x="3787" y="1026"/>
            <a:chExt cx="1761" cy="272"/>
          </a:xfrm>
        </p:grpSpPr>
        <p:graphicFrame>
          <p:nvGraphicFramePr>
            <p:cNvPr id="19475" name="Object 34"/>
            <p:cNvGraphicFramePr>
              <a:graphicFrameLocks noChangeAspect="1"/>
            </p:cNvGraphicFramePr>
            <p:nvPr/>
          </p:nvGraphicFramePr>
          <p:xfrm>
            <a:off x="4332" y="1026"/>
            <a:ext cx="12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7" imgW="942975" imgH="219075" progId="Equation.3">
                    <p:embed/>
                  </p:oleObj>
                </mc:Choice>
                <mc:Fallback>
                  <p:oleObj name="" r:id="rId7" imgW="942975" imgH="219075" progId="Equation.3">
                    <p:embed/>
                    <p:pic>
                      <p:nvPicPr>
                        <p:cNvPr id="0" name="图片 3387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32" y="1026"/>
                          <a:ext cx="1216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6" name="Line 35"/>
            <p:cNvSpPr/>
            <p:nvPr/>
          </p:nvSpPr>
          <p:spPr>
            <a:xfrm flipH="1">
              <a:off x="3787" y="1117"/>
              <a:ext cx="545" cy="0"/>
            </a:xfrm>
            <a:prstGeom prst="line">
              <a:avLst/>
            </a:prstGeom>
            <a:ln w="38100" cap="flat" cmpd="sng">
              <a:solidFill>
                <a:srgbClr val="00FF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5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1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7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57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bldLvl="0" animBg="1"/>
      <p:bldP spid="57347" grpId="0" build="p"/>
      <p:bldP spid="57348" grpId="0" build="p"/>
      <p:bldP spid="57349" grpId="0" build="p"/>
      <p:bldP spid="57350" grpId="0" bldLvl="0" animBg="1"/>
      <p:bldP spid="57353" grpId="0" bldLvl="0" animBg="1"/>
      <p:bldP spid="57354" grpId="0" build="p"/>
      <p:bldP spid="5735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/>
          <p:nvPr/>
        </p:nvSpPr>
        <p:spPr>
          <a:xfrm>
            <a:off x="2640013" y="682626"/>
            <a:ext cx="6911975" cy="7067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图示为电容放电电路，电容原先带有电压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o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求开关闭合后电容电压随时间的变化。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58371" name="Text Box 3"/>
          <p:cNvSpPr txBox="1"/>
          <p:nvPr/>
        </p:nvSpPr>
        <p:spPr>
          <a:xfrm>
            <a:off x="1919288" y="669290"/>
            <a:ext cx="576262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例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8372" name="Group 4"/>
          <p:cNvGrpSpPr/>
          <p:nvPr/>
        </p:nvGrpSpPr>
        <p:grpSpPr>
          <a:xfrm>
            <a:off x="8578850" y="983615"/>
            <a:ext cx="2089150" cy="2016125"/>
            <a:chOff x="476" y="845"/>
            <a:chExt cx="1316" cy="1270"/>
          </a:xfrm>
        </p:grpSpPr>
        <p:grpSp>
          <p:nvGrpSpPr>
            <p:cNvPr id="20497" name="Group 5"/>
            <p:cNvGrpSpPr/>
            <p:nvPr/>
          </p:nvGrpSpPr>
          <p:grpSpPr>
            <a:xfrm>
              <a:off x="476" y="845"/>
              <a:ext cx="1316" cy="1270"/>
              <a:chOff x="521" y="754"/>
              <a:chExt cx="1316" cy="1270"/>
            </a:xfrm>
          </p:grpSpPr>
          <p:grpSp>
            <p:nvGrpSpPr>
              <p:cNvPr id="20499" name="Group 6"/>
              <p:cNvGrpSpPr/>
              <p:nvPr/>
            </p:nvGrpSpPr>
            <p:grpSpPr>
              <a:xfrm>
                <a:off x="567" y="754"/>
                <a:ext cx="725" cy="1270"/>
                <a:chOff x="567" y="754"/>
                <a:chExt cx="590" cy="998"/>
              </a:xfrm>
            </p:grpSpPr>
            <p:sp>
              <p:nvSpPr>
                <p:cNvPr id="20510" name="Line 7"/>
                <p:cNvSpPr/>
                <p:nvPr/>
              </p:nvSpPr>
              <p:spPr>
                <a:xfrm>
                  <a:off x="567" y="1026"/>
                  <a:ext cx="0" cy="726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1" name="Line 8"/>
                <p:cNvSpPr/>
                <p:nvPr/>
              </p:nvSpPr>
              <p:spPr>
                <a:xfrm>
                  <a:off x="567" y="1752"/>
                  <a:ext cx="589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2" name="Line 9"/>
                <p:cNvSpPr/>
                <p:nvPr/>
              </p:nvSpPr>
              <p:spPr>
                <a:xfrm>
                  <a:off x="1156" y="1389"/>
                  <a:ext cx="0" cy="363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3" name="Line 10"/>
                <p:cNvSpPr/>
                <p:nvPr/>
              </p:nvSpPr>
              <p:spPr>
                <a:xfrm>
                  <a:off x="1156" y="1026"/>
                  <a:ext cx="0" cy="227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4" name="Line 11"/>
                <p:cNvSpPr/>
                <p:nvPr/>
              </p:nvSpPr>
              <p:spPr>
                <a:xfrm>
                  <a:off x="567" y="1026"/>
                  <a:ext cx="272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5" name="Line 12"/>
                <p:cNvSpPr/>
                <p:nvPr/>
              </p:nvSpPr>
              <p:spPr>
                <a:xfrm>
                  <a:off x="975" y="1026"/>
                  <a:ext cx="182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6" name="Oval 13"/>
                <p:cNvSpPr/>
                <p:nvPr/>
              </p:nvSpPr>
              <p:spPr>
                <a:xfrm>
                  <a:off x="930" y="980"/>
                  <a:ext cx="90" cy="91"/>
                </a:xfrm>
                <a:prstGeom prst="ellipse">
                  <a:avLst/>
                </a:prstGeom>
                <a:solidFill>
                  <a:srgbClr val="0033CC"/>
                </a:solidFill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0517" name="Oval 14"/>
                <p:cNvSpPr/>
                <p:nvPr/>
              </p:nvSpPr>
              <p:spPr>
                <a:xfrm>
                  <a:off x="748" y="981"/>
                  <a:ext cx="90" cy="91"/>
                </a:xfrm>
                <a:prstGeom prst="ellipse">
                  <a:avLst/>
                </a:prstGeom>
                <a:solidFill>
                  <a:srgbClr val="0033CC"/>
                </a:solidFill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0518" name="Line 15"/>
                <p:cNvSpPr/>
                <p:nvPr/>
              </p:nvSpPr>
              <p:spPr>
                <a:xfrm>
                  <a:off x="793" y="845"/>
                  <a:ext cx="182" cy="136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19" name="Line 16"/>
                <p:cNvSpPr/>
                <p:nvPr/>
              </p:nvSpPr>
              <p:spPr>
                <a:xfrm flipH="1">
                  <a:off x="884" y="754"/>
                  <a:ext cx="182" cy="136"/>
                </a:xfrm>
                <a:prstGeom prst="line">
                  <a:avLst/>
                </a:prstGeom>
                <a:ln w="38100" cap="flat" cmpd="sng">
                  <a:solidFill>
                    <a:srgbClr val="FF3300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500" name="Rectangle 17"/>
              <p:cNvSpPr/>
              <p:nvPr/>
            </p:nvSpPr>
            <p:spPr>
              <a:xfrm>
                <a:off x="521" y="1389"/>
                <a:ext cx="91" cy="317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0501" name="Line 18"/>
              <p:cNvSpPr/>
              <p:nvPr/>
            </p:nvSpPr>
            <p:spPr>
              <a:xfrm>
                <a:off x="1202" y="1389"/>
                <a:ext cx="272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02" name="Line 19"/>
              <p:cNvSpPr/>
              <p:nvPr/>
            </p:nvSpPr>
            <p:spPr>
              <a:xfrm>
                <a:off x="1202" y="1525"/>
                <a:ext cx="272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03" name="Text Box 20"/>
              <p:cNvSpPr txBox="1"/>
              <p:nvPr/>
            </p:nvSpPr>
            <p:spPr>
              <a:xfrm>
                <a:off x="567" y="1389"/>
                <a:ext cx="4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R</a:t>
                </a:r>
                <a:endPara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4" name="Text Box 21"/>
              <p:cNvSpPr txBox="1"/>
              <p:nvPr/>
            </p:nvSpPr>
            <p:spPr>
              <a:xfrm>
                <a:off x="1202" y="1570"/>
                <a:ext cx="4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－</a:t>
                </a:r>
                <a:endParaRPr lang="zh-CN" altLang="en-US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5" name="Text Box 22"/>
              <p:cNvSpPr txBox="1"/>
              <p:nvPr/>
            </p:nvSpPr>
            <p:spPr>
              <a:xfrm>
                <a:off x="1292" y="1071"/>
                <a:ext cx="4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+</a:t>
                </a:r>
                <a:endPara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6" name="Text Box 23"/>
              <p:cNvSpPr txBox="1"/>
              <p:nvPr/>
            </p:nvSpPr>
            <p:spPr>
              <a:xfrm>
                <a:off x="975" y="1298"/>
                <a:ext cx="4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C</a:t>
                </a:r>
                <a:endPara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7" name="Text Box 24"/>
              <p:cNvSpPr txBox="1"/>
              <p:nvPr/>
            </p:nvSpPr>
            <p:spPr>
              <a:xfrm>
                <a:off x="975" y="1661"/>
                <a:ext cx="272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i</a:t>
                </a:r>
                <a:endPara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8" name="Text Box 25"/>
              <p:cNvSpPr txBox="1"/>
              <p:nvPr/>
            </p:nvSpPr>
            <p:spPr>
              <a:xfrm>
                <a:off x="1429" y="1344"/>
                <a:ext cx="408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u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  <a:ea typeface="仿宋_GB2312" pitchFamily="49" charset="-122"/>
                  </a:rPr>
                  <a:t>C</a:t>
                </a:r>
                <a:endPara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20509" name="Line 26"/>
              <p:cNvSpPr/>
              <p:nvPr/>
            </p:nvSpPr>
            <p:spPr>
              <a:xfrm>
                <a:off x="1202" y="1661"/>
                <a:ext cx="0" cy="272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498" name="Text Box 27"/>
            <p:cNvSpPr txBox="1"/>
            <p:nvPr/>
          </p:nvSpPr>
          <p:spPr>
            <a:xfrm>
              <a:off x="1020" y="890"/>
              <a:ext cx="63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(t=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sp>
        <p:nvSpPr>
          <p:cNvPr id="58396" name="Text Box 28"/>
          <p:cNvSpPr txBox="1"/>
          <p:nvPr/>
        </p:nvSpPr>
        <p:spPr>
          <a:xfrm>
            <a:off x="1992313" y="1748790"/>
            <a:ext cx="576262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58397" name="Object 29"/>
          <p:cNvGraphicFramePr>
            <a:graphicFrameLocks noChangeAspect="1"/>
          </p:cNvGraphicFramePr>
          <p:nvPr/>
        </p:nvGraphicFramePr>
        <p:xfrm>
          <a:off x="3287713" y="2136140"/>
          <a:ext cx="2600325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047750" imgH="419100" progId="Equation.3">
                  <p:embed/>
                </p:oleObj>
              </mc:Choice>
              <mc:Fallback>
                <p:oleObj name="" r:id="rId1" imgW="1047750" imgH="419100" progId="Equation.3">
                  <p:embed/>
                  <p:pic>
                    <p:nvPicPr>
                      <p:cNvPr id="0" name="图片 338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7713" y="2136140"/>
                        <a:ext cx="2600325" cy="1068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98" name="Object 30"/>
          <p:cNvGraphicFramePr>
            <a:graphicFrameLocks noChangeAspect="1"/>
          </p:cNvGraphicFramePr>
          <p:nvPr/>
        </p:nvGraphicFramePr>
        <p:xfrm>
          <a:off x="3216275" y="1632903"/>
          <a:ext cx="34004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247775" imgH="219075" progId="Equation.3">
                  <p:embed/>
                </p:oleObj>
              </mc:Choice>
              <mc:Fallback>
                <p:oleObj name="" r:id="rId3" imgW="1247775" imgH="219075" progId="Equation.3">
                  <p:embed/>
                  <p:pic>
                    <p:nvPicPr>
                      <p:cNvPr id="0" name="图片 338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6275" y="1632903"/>
                        <a:ext cx="3400425" cy="620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99" name="AutoShape 31"/>
          <p:cNvSpPr/>
          <p:nvPr/>
        </p:nvSpPr>
        <p:spPr>
          <a:xfrm>
            <a:off x="2063750" y="2496503"/>
            <a:ext cx="719138" cy="215900"/>
          </a:xfrm>
          <a:prstGeom prst="rightArrow">
            <a:avLst>
              <a:gd name="adj1" fmla="val 50000"/>
              <a:gd name="adj2" fmla="val 8327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pSp>
        <p:nvGrpSpPr>
          <p:cNvPr id="58415" name="Group 47"/>
          <p:cNvGrpSpPr/>
          <p:nvPr/>
        </p:nvGrpSpPr>
        <p:grpSpPr>
          <a:xfrm>
            <a:off x="1992313" y="3177540"/>
            <a:ext cx="4575175" cy="974725"/>
            <a:chOff x="612" y="1933"/>
            <a:chExt cx="2882" cy="614"/>
          </a:xfrm>
        </p:grpSpPr>
        <p:graphicFrame>
          <p:nvGraphicFramePr>
            <p:cNvPr id="20495" name="Object 43"/>
            <p:cNvGraphicFramePr>
              <a:graphicFrameLocks noChangeAspect="1"/>
            </p:cNvGraphicFramePr>
            <p:nvPr/>
          </p:nvGraphicFramePr>
          <p:xfrm>
            <a:off x="612" y="1933"/>
            <a:ext cx="1342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5" imgW="857250" imgH="381000" progId="Equation.DSMT4">
                    <p:embed/>
                  </p:oleObj>
                </mc:Choice>
                <mc:Fallback>
                  <p:oleObj name="" r:id="rId5" imgW="857250" imgH="381000" progId="Equation.DSMT4">
                    <p:embed/>
                    <p:pic>
                      <p:nvPicPr>
                        <p:cNvPr id="0" name="图片 3390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2" y="1933"/>
                          <a:ext cx="1342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6" name="Object 44"/>
            <p:cNvGraphicFramePr>
              <a:graphicFrameLocks noChangeAspect="1"/>
            </p:cNvGraphicFramePr>
            <p:nvPr/>
          </p:nvGraphicFramePr>
          <p:xfrm>
            <a:off x="2290" y="1933"/>
            <a:ext cx="1204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7" imgW="762000" imgH="381000" progId="Equation.DSMT4">
                    <p:embed/>
                  </p:oleObj>
                </mc:Choice>
                <mc:Fallback>
                  <p:oleObj name="" r:id="rId7" imgW="762000" imgH="381000" progId="Equation.DSMT4">
                    <p:embed/>
                    <p:pic>
                      <p:nvPicPr>
                        <p:cNvPr id="0" name="图片 3391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90" y="1933"/>
                          <a:ext cx="1204" cy="6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413" name="Object 45"/>
          <p:cNvGraphicFramePr>
            <a:graphicFrameLocks noChangeAspect="1"/>
          </p:cNvGraphicFramePr>
          <p:nvPr/>
        </p:nvGraphicFramePr>
        <p:xfrm>
          <a:off x="1919288" y="4368165"/>
          <a:ext cx="26320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1057275" imgH="419100" progId="Equation.DSMT4">
                  <p:embed/>
                </p:oleObj>
              </mc:Choice>
              <mc:Fallback>
                <p:oleObj name="" r:id="rId9" imgW="1057275" imgH="419100" progId="Equation.DSMT4">
                  <p:embed/>
                  <p:pic>
                    <p:nvPicPr>
                      <p:cNvPr id="0" name="图片 3392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4368165"/>
                        <a:ext cx="2632075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414" name="Object 46"/>
          <p:cNvGraphicFramePr>
            <a:graphicFrameLocks noChangeAspect="1"/>
          </p:cNvGraphicFramePr>
          <p:nvPr/>
        </p:nvGraphicFramePr>
        <p:xfrm>
          <a:off x="5084763" y="4368165"/>
          <a:ext cx="3071812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238250" imgH="419100" progId="Equation.DSMT4">
                  <p:embed/>
                </p:oleObj>
              </mc:Choice>
              <mc:Fallback>
                <p:oleObj name="" r:id="rId11" imgW="1238250" imgH="419100" progId="Equation.DSMT4">
                  <p:embed/>
                  <p:pic>
                    <p:nvPicPr>
                      <p:cNvPr id="0" name="图片 3393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84763" y="4368165"/>
                        <a:ext cx="3071812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416" name="Object 48"/>
          <p:cNvGraphicFramePr>
            <a:graphicFrameLocks noChangeAspect="1"/>
          </p:cNvGraphicFramePr>
          <p:nvPr/>
        </p:nvGraphicFramePr>
        <p:xfrm>
          <a:off x="4224338" y="5808028"/>
          <a:ext cx="35433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3" imgW="1428750" imgH="381000" progId="Equation.DSMT4">
                  <p:embed/>
                </p:oleObj>
              </mc:Choice>
              <mc:Fallback>
                <p:oleObj name="" r:id="rId13" imgW="1428750" imgH="381000" progId="Equation.DSMT4">
                  <p:embed/>
                  <p:pic>
                    <p:nvPicPr>
                      <p:cNvPr id="0" name="图片 3394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224338" y="5808028"/>
                        <a:ext cx="3543300" cy="976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18" name="Line 50"/>
          <p:cNvSpPr/>
          <p:nvPr/>
        </p:nvSpPr>
        <p:spPr>
          <a:xfrm>
            <a:off x="5880100" y="2712403"/>
            <a:ext cx="1081088" cy="215900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419" name="Text Box 51"/>
          <p:cNvSpPr txBox="1"/>
          <p:nvPr/>
        </p:nvSpPr>
        <p:spPr>
          <a:xfrm>
            <a:off x="6456363" y="2928303"/>
            <a:ext cx="24479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楷体_GB2312" pitchFamily="1" charset="-122"/>
              </a:rPr>
              <a:t>齐次线性方程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5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3000"/>
                                        <p:tgtEl>
                                          <p:spTgt spid="5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8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8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8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8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  <p:bldP spid="58371" grpId="0" bldLvl="0" animBg="1"/>
      <p:bldP spid="58396" grpId="0" bldLvl="0" animBg="1"/>
      <p:bldP spid="584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422" name="Object 38"/>
          <p:cNvGraphicFramePr>
            <a:graphicFrameLocks noChangeAspect="1"/>
          </p:cNvGraphicFramePr>
          <p:nvPr/>
        </p:nvGraphicFramePr>
        <p:xfrm>
          <a:off x="3000375" y="4005263"/>
          <a:ext cx="21018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723900" imgH="333375" progId="Equation.DSMT4">
                  <p:embed/>
                </p:oleObj>
              </mc:Choice>
              <mc:Fallback>
                <p:oleObj name="" r:id="rId1" imgW="723900" imgH="333375" progId="Equation.DSMT4">
                  <p:embed/>
                  <p:pic>
                    <p:nvPicPr>
                      <p:cNvPr id="0" name="图片 339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00375" y="4005263"/>
                        <a:ext cx="2101850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425" name="Object 41"/>
          <p:cNvGraphicFramePr>
            <a:graphicFrameLocks noChangeAspect="1"/>
          </p:cNvGraphicFramePr>
          <p:nvPr/>
        </p:nvGraphicFramePr>
        <p:xfrm>
          <a:off x="3000375" y="260350"/>
          <a:ext cx="35433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428750" imgH="800100" progId="Equation.DSMT4">
                  <p:embed/>
                </p:oleObj>
              </mc:Choice>
              <mc:Fallback>
                <p:oleObj name="" r:id="rId3" imgW="1428750" imgH="800100" progId="Equation.DSMT4">
                  <p:embed/>
                  <p:pic>
                    <p:nvPicPr>
                      <p:cNvPr id="0" name="图片 339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00375" y="260350"/>
                        <a:ext cx="3543300" cy="2016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426" name="Object 42"/>
          <p:cNvGraphicFramePr>
            <a:graphicFrameLocks noChangeAspect="1"/>
          </p:cNvGraphicFramePr>
          <p:nvPr/>
        </p:nvGraphicFramePr>
        <p:xfrm>
          <a:off x="2998788" y="2420938"/>
          <a:ext cx="4176712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333500" imgH="333375" progId="Equation.DSMT4">
                  <p:embed/>
                </p:oleObj>
              </mc:Choice>
              <mc:Fallback>
                <p:oleObj name="" r:id="rId5" imgW="1333500" imgH="333375" progId="Equation.DSMT4">
                  <p:embed/>
                  <p:pic>
                    <p:nvPicPr>
                      <p:cNvPr id="0" name="图片 3397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98788" y="2420938"/>
                        <a:ext cx="4176712" cy="1068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27" name="Text Box 43"/>
          <p:cNvSpPr txBox="1"/>
          <p:nvPr/>
        </p:nvSpPr>
        <p:spPr>
          <a:xfrm>
            <a:off x="1703388" y="3789363"/>
            <a:ext cx="14398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得通解：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144428" name="Object 44"/>
          <p:cNvGraphicFramePr>
            <a:graphicFrameLocks noChangeAspect="1"/>
          </p:cNvGraphicFramePr>
          <p:nvPr/>
        </p:nvGraphicFramePr>
        <p:xfrm>
          <a:off x="4222750" y="5084763"/>
          <a:ext cx="12969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447675" imgH="219075" progId="Equation.3">
                  <p:embed/>
                </p:oleObj>
              </mc:Choice>
              <mc:Fallback>
                <p:oleObj name="" r:id="rId7" imgW="447675" imgH="219075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222750" y="5084763"/>
                        <a:ext cx="1296988" cy="649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29" name="AutoShape 45"/>
          <p:cNvSpPr/>
          <p:nvPr/>
        </p:nvSpPr>
        <p:spPr>
          <a:xfrm>
            <a:off x="5878513" y="5300663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44430" name="Text Box 46"/>
          <p:cNvSpPr txBox="1"/>
          <p:nvPr/>
        </p:nvSpPr>
        <p:spPr>
          <a:xfrm>
            <a:off x="1774825" y="5156200"/>
            <a:ext cx="28797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代入初始条件得：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144431" name="Object 47"/>
          <p:cNvGraphicFramePr>
            <a:graphicFrameLocks noChangeAspect="1"/>
          </p:cNvGraphicFramePr>
          <p:nvPr/>
        </p:nvGraphicFramePr>
        <p:xfrm>
          <a:off x="6672263" y="4694238"/>
          <a:ext cx="2573337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942975" imgH="342900" progId="Equation.3">
                  <p:embed/>
                </p:oleObj>
              </mc:Choice>
              <mc:Fallback>
                <p:oleObj name="" r:id="rId9" imgW="942975" imgH="34290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672263" y="4694238"/>
                        <a:ext cx="2573337" cy="966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32" name="Text Box 48"/>
          <p:cNvSpPr txBox="1"/>
          <p:nvPr/>
        </p:nvSpPr>
        <p:spPr>
          <a:xfrm>
            <a:off x="2567305" y="6053773"/>
            <a:ext cx="7670800" cy="39878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 anchorCtr="0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663300"/>
                </a:solidFill>
                <a:latin typeface="仿宋_GB2312" pitchFamily="49" charset="-122"/>
              </a:rPr>
              <a:t>说明在动态电路的分析中，初始条件是得到确定解答的必需条件。</a:t>
            </a:r>
            <a:endParaRPr lang="zh-CN" altLang="en-US" sz="2000" b="1" dirty="0">
              <a:solidFill>
                <a:srgbClr val="663300"/>
              </a:solidFill>
              <a:latin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4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3000"/>
                                        <p:tgtEl>
                                          <p:spTgt spid="144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4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144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427" grpId="0"/>
      <p:bldP spid="144430" grpId="0"/>
      <p:bldP spid="14443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035" y="1148080"/>
            <a:ext cx="10921365" cy="484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5808663" y="550545"/>
          <a:ext cx="31686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323975" imgH="400050" progId="Equation.3">
                  <p:embed/>
                </p:oleObj>
              </mc:Choice>
              <mc:Fallback>
                <p:oleObj name="" r:id="rId1" imgW="1323975" imgH="40005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808663" y="550545"/>
                        <a:ext cx="3168650" cy="96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5087938" y="1458595"/>
          <a:ext cx="431958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857375" imgH="400050" progId="Equation.3">
                  <p:embed/>
                </p:oleObj>
              </mc:Choice>
              <mc:Fallback>
                <p:oleObj name="" r:id="rId3" imgW="1857375" imgH="40005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87938" y="1458595"/>
                        <a:ext cx="4319587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5087938" y="2250758"/>
          <a:ext cx="38163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485900" imgH="400050" progId="Equation.3">
                  <p:embed/>
                </p:oleObj>
              </mc:Choice>
              <mc:Fallback>
                <p:oleObj name="" r:id="rId5" imgW="1485900" imgH="400050" progId="Equation.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87938" y="2250758"/>
                        <a:ext cx="3816350" cy="1031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 Box 5"/>
          <p:cNvSpPr txBox="1"/>
          <p:nvPr/>
        </p:nvSpPr>
        <p:spPr>
          <a:xfrm>
            <a:off x="2300129" y="3519170"/>
            <a:ext cx="1148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 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时刻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4151313" y="3187383"/>
          <a:ext cx="48958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943100" imgH="400050" progId="Equation.3">
                  <p:embed/>
                </p:oleObj>
              </mc:Choice>
              <mc:Fallback>
                <p:oleObj name="" r:id="rId7" imgW="1943100" imgH="400050" progId="Equation.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151313" y="3187383"/>
                        <a:ext cx="4895850" cy="1012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Rectangle 7"/>
          <p:cNvSpPr/>
          <p:nvPr/>
        </p:nvSpPr>
        <p:spPr>
          <a:xfrm>
            <a:off x="2344420" y="4193382"/>
            <a:ext cx="193738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当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)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为有限值时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9400" name="Group 8"/>
          <p:cNvGrpSpPr/>
          <p:nvPr/>
        </p:nvGrpSpPr>
        <p:grpSpPr>
          <a:xfrm>
            <a:off x="2208213" y="1676083"/>
            <a:ext cx="1744663" cy="1236662"/>
            <a:chOff x="591" y="538"/>
            <a:chExt cx="1099" cy="779"/>
          </a:xfrm>
        </p:grpSpPr>
        <p:sp>
          <p:nvSpPr>
            <p:cNvPr id="22549" name="Line 9"/>
            <p:cNvSpPr/>
            <p:nvPr/>
          </p:nvSpPr>
          <p:spPr>
            <a:xfrm>
              <a:off x="1363" y="920"/>
              <a:ext cx="269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10"/>
            <p:cNvSpPr/>
            <p:nvPr/>
          </p:nvSpPr>
          <p:spPr>
            <a:xfrm>
              <a:off x="1363" y="1000"/>
              <a:ext cx="269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11"/>
            <p:cNvSpPr/>
            <p:nvPr/>
          </p:nvSpPr>
          <p:spPr>
            <a:xfrm flipV="1">
              <a:off x="673" y="576"/>
              <a:ext cx="805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12"/>
            <p:cNvSpPr/>
            <p:nvPr/>
          </p:nvSpPr>
          <p:spPr>
            <a:xfrm>
              <a:off x="636" y="1296"/>
              <a:ext cx="84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Line 13"/>
            <p:cNvSpPr/>
            <p:nvPr/>
          </p:nvSpPr>
          <p:spPr>
            <a:xfrm>
              <a:off x="785" y="615"/>
              <a:ext cx="236" cy="9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4" name="Text Box 14"/>
            <p:cNvSpPr txBox="1"/>
            <p:nvPr/>
          </p:nvSpPr>
          <p:spPr>
            <a:xfrm>
              <a:off x="848" y="676"/>
              <a:ext cx="15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55" name="Text Box 15"/>
            <p:cNvSpPr txBox="1"/>
            <p:nvPr/>
          </p:nvSpPr>
          <p:spPr>
            <a:xfrm>
              <a:off x="1096" y="826"/>
              <a:ext cx="30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56" name="Line 16"/>
            <p:cNvSpPr/>
            <p:nvPr/>
          </p:nvSpPr>
          <p:spPr>
            <a:xfrm flipH="1">
              <a:off x="1440" y="1296"/>
              <a:ext cx="4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17"/>
            <p:cNvSpPr/>
            <p:nvPr/>
          </p:nvSpPr>
          <p:spPr>
            <a:xfrm>
              <a:off x="1488" y="1008"/>
              <a:ext cx="0" cy="28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18"/>
            <p:cNvSpPr/>
            <p:nvPr/>
          </p:nvSpPr>
          <p:spPr>
            <a:xfrm flipV="1">
              <a:off x="1488" y="576"/>
              <a:ext cx="0" cy="3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Text Box 19"/>
            <p:cNvSpPr txBox="1"/>
            <p:nvPr/>
          </p:nvSpPr>
          <p:spPr>
            <a:xfrm>
              <a:off x="1479" y="1036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60" name="Oval 20"/>
            <p:cNvSpPr/>
            <p:nvPr/>
          </p:nvSpPr>
          <p:spPr>
            <a:xfrm>
              <a:off x="591" y="538"/>
              <a:ext cx="72" cy="82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2561" name="Oval 21"/>
            <p:cNvSpPr/>
            <p:nvPr/>
          </p:nvSpPr>
          <p:spPr>
            <a:xfrm>
              <a:off x="595" y="1235"/>
              <a:ext cx="72" cy="82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2562" name="Text Box 22"/>
            <p:cNvSpPr txBox="1"/>
            <p:nvPr/>
          </p:nvSpPr>
          <p:spPr>
            <a:xfrm>
              <a:off x="1220" y="575"/>
              <a:ext cx="261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63" name="Text Box 23"/>
            <p:cNvSpPr txBox="1"/>
            <p:nvPr/>
          </p:nvSpPr>
          <p:spPr>
            <a:xfrm>
              <a:off x="1272" y="936"/>
              <a:ext cx="200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59416" name="Text Box 24"/>
          <p:cNvSpPr txBox="1"/>
          <p:nvPr/>
        </p:nvSpPr>
        <p:spPr>
          <a:xfrm>
            <a:off x="4872038" y="5091906"/>
            <a:ext cx="2808287" cy="58356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q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= q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32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9417" name="Text Box 25"/>
          <p:cNvSpPr txBox="1"/>
          <p:nvPr/>
        </p:nvSpPr>
        <p:spPr>
          <a:xfrm>
            <a:off x="4902676" y="4337844"/>
            <a:ext cx="2800985" cy="58356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32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9418" name="Text Box 26"/>
          <p:cNvSpPr txBox="1"/>
          <p:nvPr/>
        </p:nvSpPr>
        <p:spPr>
          <a:xfrm>
            <a:off x="3143250" y="6034882"/>
            <a:ext cx="6408738" cy="78359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换路瞬间，若电容电流保持为有限值，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 则电容电压（电荷）换路前后保持不变。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59419" name="Text Box 27"/>
          <p:cNvSpPr txBox="1"/>
          <p:nvPr/>
        </p:nvSpPr>
        <p:spPr>
          <a:xfrm>
            <a:off x="1888808" y="798354"/>
            <a:ext cx="3413760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(2)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电容的初始条件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59420" name="Group 28"/>
          <p:cNvGrpSpPr/>
          <p:nvPr/>
        </p:nvGrpSpPr>
        <p:grpSpPr>
          <a:xfrm>
            <a:off x="7608888" y="2827020"/>
            <a:ext cx="1655762" cy="1368425"/>
            <a:chOff x="3833" y="1525"/>
            <a:chExt cx="1043" cy="862"/>
          </a:xfrm>
        </p:grpSpPr>
        <p:sp>
          <p:nvSpPr>
            <p:cNvPr id="22547" name="Line 29"/>
            <p:cNvSpPr/>
            <p:nvPr/>
          </p:nvSpPr>
          <p:spPr>
            <a:xfrm flipV="1">
              <a:off x="3833" y="1752"/>
              <a:ext cx="771" cy="635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Text Box 30"/>
            <p:cNvSpPr txBox="1"/>
            <p:nvPr/>
          </p:nvSpPr>
          <p:spPr>
            <a:xfrm>
              <a:off x="4604" y="1525"/>
              <a:ext cx="27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FF33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</a:t>
              </a:r>
              <a:endParaRPr lang="en-US" altLang="zh-CN" sz="3200" b="1" dirty="0">
                <a:solidFill>
                  <a:srgbClr val="FF33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59423" name="Group 31"/>
          <p:cNvGrpSpPr/>
          <p:nvPr/>
        </p:nvGrpSpPr>
        <p:grpSpPr>
          <a:xfrm>
            <a:off x="3081338" y="4914583"/>
            <a:ext cx="1089025" cy="649288"/>
            <a:chOff x="663" y="2613"/>
            <a:chExt cx="686" cy="409"/>
          </a:xfrm>
        </p:grpSpPr>
        <p:sp>
          <p:nvSpPr>
            <p:cNvPr id="22545" name="Text Box 32"/>
            <p:cNvSpPr txBox="1"/>
            <p:nvPr/>
          </p:nvSpPr>
          <p:spPr>
            <a:xfrm>
              <a:off x="663" y="2613"/>
              <a:ext cx="686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q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=C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3200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2546" name="Line 33"/>
            <p:cNvSpPr/>
            <p:nvPr/>
          </p:nvSpPr>
          <p:spPr>
            <a:xfrm>
              <a:off x="703" y="3022"/>
              <a:ext cx="635" cy="0"/>
            </a:xfrm>
            <a:prstGeom prst="line">
              <a:avLst/>
            </a:prstGeom>
            <a:ln w="7620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426" name="AutoShape 34" descr="羊皮纸"/>
          <p:cNvSpPr/>
          <p:nvPr/>
        </p:nvSpPr>
        <p:spPr>
          <a:xfrm>
            <a:off x="8759825" y="4484370"/>
            <a:ext cx="1079500" cy="1008063"/>
          </a:xfrm>
          <a:prstGeom prst="wedgeRoundRectCallout">
            <a:avLst>
              <a:gd name="adj1" fmla="val -134264"/>
              <a:gd name="adj2" fmla="val 49056"/>
              <a:gd name="adj3" fmla="val 16667"/>
            </a:avLst>
          </a:prstGeom>
          <a:blipFill rotWithShape="1">
            <a:blip r:embed="rId9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sz="2400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电荷守恒</a:t>
            </a:r>
            <a:endParaRPr lang="zh-CN" altLang="en-US" sz="2400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59427" name="Text Box 35"/>
          <p:cNvSpPr txBox="1"/>
          <p:nvPr/>
        </p:nvSpPr>
        <p:spPr>
          <a:xfrm>
            <a:off x="1847850" y="6184583"/>
            <a:ext cx="936625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结论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1" dur="2000"/>
                                        <p:tgtEl>
                                          <p:spTgt spid="5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9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"/>
                                        <p:tgtEl>
                                          <p:spTgt spid="5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7" grpId="0" build="p"/>
      <p:bldP spid="59399" grpId="0" build="p"/>
      <p:bldP spid="59416" grpId="0" bldLvl="0" animBg="1"/>
      <p:bldP spid="59417" grpId="0" bldLvl="0" animBg="1"/>
      <p:bldP spid="59418" grpId="0" bldLvl="0" animBg="1"/>
      <p:bldP spid="59419" grpId="0" bldLvl="0" animBg="1"/>
      <p:bldP spid="59426" grpId="0" bldLvl="0" animBg="1"/>
      <p:bldP spid="5942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4"/>
          <p:cNvSpPr txBox="1"/>
          <p:nvPr/>
        </p:nvSpPr>
        <p:spPr>
          <a:xfrm>
            <a:off x="3019108" y="778510"/>
            <a:ext cx="7056437" cy="5692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动态电路的方程及其初始条件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一阶电路的零输入响应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一阶电路的零状态响应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一阶电路的全响应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一阶电路和二阶电路的阶跃响应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一阶电路和二阶电路的冲激响应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卷积积分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状态方程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动态电路的时域分析中的几个问题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5735638" y="496570"/>
          <a:ext cx="36004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247775" imgH="400050" progId="Equation.3">
                  <p:embed/>
                </p:oleObj>
              </mc:Choice>
              <mc:Fallback>
                <p:oleObj name="" r:id="rId1" imgW="1247775" imgH="40005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35638" y="496570"/>
                        <a:ext cx="3600450" cy="1044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5232400" y="1404620"/>
          <a:ext cx="47513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933575" imgH="400050" progId="Equation.3">
                  <p:embed/>
                </p:oleObj>
              </mc:Choice>
              <mc:Fallback>
                <p:oleObj name="" r:id="rId3" imgW="1933575" imgH="400050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32400" y="1404620"/>
                        <a:ext cx="4751388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4367213" y="3061970"/>
          <a:ext cx="50419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866900" imgH="400050" progId="Equation.3">
                  <p:embed/>
                </p:oleObj>
              </mc:Choice>
              <mc:Fallback>
                <p:oleObj name="" r:id="rId5" imgW="1866900" imgH="40005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67213" y="3061970"/>
                        <a:ext cx="5041900" cy="1092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Rectangle 5"/>
          <p:cNvSpPr/>
          <p:nvPr/>
        </p:nvSpPr>
        <p:spPr>
          <a:xfrm>
            <a:off x="2228851" y="4210844"/>
            <a:ext cx="178435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当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为有限值时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0422" name="Text Box 6"/>
          <p:cNvSpPr txBox="1"/>
          <p:nvPr/>
        </p:nvSpPr>
        <p:spPr>
          <a:xfrm>
            <a:off x="4662488" y="5076031"/>
            <a:ext cx="3006725" cy="58356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＋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32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0423" name="Text Box 7"/>
          <p:cNvSpPr txBox="1"/>
          <p:nvPr/>
        </p:nvSpPr>
        <p:spPr>
          <a:xfrm>
            <a:off x="4727575" y="4283869"/>
            <a:ext cx="2751138" cy="58356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＋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i="1" baseline="-25000" dirty="0">
                <a:solidFill>
                  <a:srgbClr val="00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3200" b="1" baseline="30000" dirty="0">
                <a:solidFill>
                  <a:srgbClr val="00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3200" b="1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0424" name="Group 8"/>
          <p:cNvGrpSpPr/>
          <p:nvPr/>
        </p:nvGrpSpPr>
        <p:grpSpPr>
          <a:xfrm>
            <a:off x="2208213" y="1693545"/>
            <a:ext cx="2056708" cy="1354138"/>
            <a:chOff x="409" y="250"/>
            <a:chExt cx="1259" cy="853"/>
          </a:xfrm>
        </p:grpSpPr>
        <p:grpSp>
          <p:nvGrpSpPr>
            <p:cNvPr id="23573" name="Group 9"/>
            <p:cNvGrpSpPr/>
            <p:nvPr/>
          </p:nvGrpSpPr>
          <p:grpSpPr>
            <a:xfrm>
              <a:off x="409" y="250"/>
              <a:ext cx="1259" cy="853"/>
              <a:chOff x="409" y="250"/>
              <a:chExt cx="1259" cy="853"/>
            </a:xfrm>
          </p:grpSpPr>
          <p:sp>
            <p:nvSpPr>
              <p:cNvPr id="23576" name="Line 10"/>
              <p:cNvSpPr/>
              <p:nvPr/>
            </p:nvSpPr>
            <p:spPr>
              <a:xfrm>
                <a:off x="450" y="288"/>
                <a:ext cx="86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7" name="Line 11"/>
              <p:cNvSpPr/>
              <p:nvPr/>
            </p:nvSpPr>
            <p:spPr>
              <a:xfrm>
                <a:off x="450" y="1056"/>
                <a:ext cx="86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8" name="Line 12"/>
              <p:cNvSpPr/>
              <p:nvPr/>
            </p:nvSpPr>
            <p:spPr>
              <a:xfrm>
                <a:off x="583" y="358"/>
                <a:ext cx="240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9" name="Text Box 13"/>
              <p:cNvSpPr txBox="1"/>
              <p:nvPr/>
            </p:nvSpPr>
            <p:spPr>
              <a:xfrm>
                <a:off x="625" y="423"/>
                <a:ext cx="151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0" name="Text Box 14"/>
              <p:cNvSpPr txBox="1"/>
              <p:nvPr/>
            </p:nvSpPr>
            <p:spPr>
              <a:xfrm>
                <a:off x="962" y="577"/>
                <a:ext cx="190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1" name="Text Box 15"/>
              <p:cNvSpPr txBox="1"/>
              <p:nvPr/>
            </p:nvSpPr>
            <p:spPr>
              <a:xfrm>
                <a:off x="1471" y="528"/>
                <a:ext cx="19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2" name="Oval 16"/>
              <p:cNvSpPr/>
              <p:nvPr/>
            </p:nvSpPr>
            <p:spPr>
              <a:xfrm>
                <a:off x="409" y="1009"/>
                <a:ext cx="72" cy="74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3" name="Oval 17"/>
              <p:cNvSpPr/>
              <p:nvPr/>
            </p:nvSpPr>
            <p:spPr>
              <a:xfrm>
                <a:off x="413" y="250"/>
                <a:ext cx="72" cy="74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23584" name="Group 18"/>
              <p:cNvGrpSpPr/>
              <p:nvPr/>
            </p:nvGrpSpPr>
            <p:grpSpPr>
              <a:xfrm>
                <a:off x="1269" y="464"/>
                <a:ext cx="113" cy="214"/>
                <a:chOff x="887" y="1182"/>
                <a:chExt cx="113" cy="214"/>
              </a:xfrm>
            </p:grpSpPr>
            <p:sp>
              <p:nvSpPr>
                <p:cNvPr id="23592" name="Oval 19"/>
                <p:cNvSpPr/>
                <p:nvPr/>
              </p:nvSpPr>
              <p:spPr>
                <a:xfrm>
                  <a:off x="891" y="1182"/>
                  <a:ext cx="109" cy="109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3593" name="Oval 20"/>
                <p:cNvSpPr/>
                <p:nvPr/>
              </p:nvSpPr>
              <p:spPr>
                <a:xfrm>
                  <a:off x="887" y="1287"/>
                  <a:ext cx="109" cy="109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3585" name="Oval 21"/>
              <p:cNvSpPr/>
              <p:nvPr/>
            </p:nvSpPr>
            <p:spPr>
              <a:xfrm>
                <a:off x="1274" y="684"/>
                <a:ext cx="109" cy="109"/>
              </a:xfrm>
              <a:prstGeom prst="ellipse">
                <a:avLst/>
              </a:prstGeom>
              <a:noFill/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6" name="Oval 22"/>
              <p:cNvSpPr/>
              <p:nvPr/>
            </p:nvSpPr>
            <p:spPr>
              <a:xfrm>
                <a:off x="1270" y="798"/>
                <a:ext cx="109" cy="109"/>
              </a:xfrm>
              <a:prstGeom prst="ellipse">
                <a:avLst/>
              </a:prstGeom>
              <a:noFill/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7" name="Rectangle 23"/>
              <p:cNvSpPr/>
              <p:nvPr/>
            </p:nvSpPr>
            <p:spPr>
              <a:xfrm>
                <a:off x="1219" y="464"/>
                <a:ext cx="91" cy="436"/>
              </a:xfrm>
              <a:prstGeom prst="rect">
                <a:avLst/>
              </a:prstGeom>
              <a:solidFill>
                <a:srgbClr val="000099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88" name="Line 24"/>
              <p:cNvSpPr/>
              <p:nvPr/>
            </p:nvSpPr>
            <p:spPr>
              <a:xfrm>
                <a:off x="1309" y="282"/>
                <a:ext cx="0" cy="17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89" name="Line 25"/>
              <p:cNvSpPr/>
              <p:nvPr/>
            </p:nvSpPr>
            <p:spPr>
              <a:xfrm flipV="1">
                <a:off x="1300" y="927"/>
                <a:ext cx="0" cy="137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90" name="Text Box 26"/>
              <p:cNvSpPr txBox="1"/>
              <p:nvPr/>
            </p:nvSpPr>
            <p:spPr>
              <a:xfrm>
                <a:off x="1010" y="272"/>
                <a:ext cx="254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3200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3591" name="Text Box 27"/>
              <p:cNvSpPr txBox="1"/>
              <p:nvPr/>
            </p:nvSpPr>
            <p:spPr>
              <a:xfrm>
                <a:off x="1039" y="735"/>
                <a:ext cx="195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3200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3574" name="Text Box 28"/>
            <p:cNvSpPr txBox="1"/>
            <p:nvPr/>
          </p:nvSpPr>
          <p:spPr>
            <a:xfrm>
              <a:off x="1053" y="620"/>
              <a:ext cx="190" cy="17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3575" name="Text Box 29"/>
            <p:cNvSpPr txBox="1"/>
            <p:nvPr/>
          </p:nvSpPr>
          <p:spPr>
            <a:xfrm>
              <a:off x="697" y="507"/>
              <a:ext cx="168" cy="17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60446" name="Text Box 30"/>
          <p:cNvSpPr txBox="1"/>
          <p:nvPr/>
        </p:nvSpPr>
        <p:spPr>
          <a:xfrm>
            <a:off x="1887538" y="744379"/>
            <a:ext cx="3416300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(3)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电感的初始条件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0447" name="Text Box 31"/>
          <p:cNvSpPr txBox="1"/>
          <p:nvPr/>
        </p:nvSpPr>
        <p:spPr>
          <a:xfrm>
            <a:off x="2300129" y="3393758"/>
            <a:ext cx="1148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= 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时刻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0448" name="Group 32"/>
          <p:cNvGrpSpPr/>
          <p:nvPr/>
        </p:nvGrpSpPr>
        <p:grpSpPr>
          <a:xfrm>
            <a:off x="8256588" y="2773045"/>
            <a:ext cx="1655762" cy="1368425"/>
            <a:chOff x="3833" y="1525"/>
            <a:chExt cx="1043" cy="862"/>
          </a:xfrm>
        </p:grpSpPr>
        <p:sp>
          <p:nvSpPr>
            <p:cNvPr id="23571" name="Line 33"/>
            <p:cNvSpPr/>
            <p:nvPr/>
          </p:nvSpPr>
          <p:spPr>
            <a:xfrm flipV="1">
              <a:off x="3833" y="1752"/>
              <a:ext cx="771" cy="635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2" name="Text Box 34"/>
            <p:cNvSpPr txBox="1"/>
            <p:nvPr/>
          </p:nvSpPr>
          <p:spPr>
            <a:xfrm>
              <a:off x="4604" y="1525"/>
              <a:ext cx="27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FF3300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</a:t>
              </a:r>
              <a:endParaRPr lang="en-US" altLang="zh-CN" sz="3200" b="1" dirty="0">
                <a:solidFill>
                  <a:srgbClr val="FF3300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60451" name="Object 35"/>
          <p:cNvGraphicFramePr>
            <a:graphicFrameLocks noChangeAspect="1"/>
          </p:cNvGraphicFramePr>
          <p:nvPr/>
        </p:nvGraphicFramePr>
        <p:xfrm>
          <a:off x="5375275" y="2196783"/>
          <a:ext cx="374491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447800" imgH="400050" progId="Equation.3">
                  <p:embed/>
                </p:oleObj>
              </mc:Choice>
              <mc:Fallback>
                <p:oleObj name="" r:id="rId7" imgW="1447800" imgH="400050" progId="Equation.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75275" y="2196783"/>
                        <a:ext cx="3744913" cy="1044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52" name="Group 36"/>
          <p:cNvGrpSpPr/>
          <p:nvPr/>
        </p:nvGrpSpPr>
        <p:grpSpPr>
          <a:xfrm>
            <a:off x="2279650" y="4933633"/>
            <a:ext cx="1296988" cy="503237"/>
            <a:chOff x="612" y="2750"/>
            <a:chExt cx="817" cy="317"/>
          </a:xfrm>
        </p:grpSpPr>
        <p:graphicFrame>
          <p:nvGraphicFramePr>
            <p:cNvPr id="23569" name="Object 37"/>
            <p:cNvGraphicFramePr>
              <a:graphicFrameLocks noChangeAspect="1"/>
            </p:cNvGraphicFramePr>
            <p:nvPr/>
          </p:nvGraphicFramePr>
          <p:xfrm>
            <a:off x="657" y="2750"/>
            <a:ext cx="71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9" imgW="1123950" imgH="419100" progId="Equation.3">
                    <p:embed/>
                  </p:oleObj>
                </mc:Choice>
                <mc:Fallback>
                  <p:oleObj name="" r:id="rId9" imgW="1123950" imgH="419100" progId="Equation.3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7" y="2750"/>
                          <a:ext cx="712" cy="2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0" name="Line 38"/>
            <p:cNvSpPr/>
            <p:nvPr/>
          </p:nvSpPr>
          <p:spPr>
            <a:xfrm>
              <a:off x="612" y="3067"/>
              <a:ext cx="817" cy="0"/>
            </a:xfrm>
            <a:prstGeom prst="line">
              <a:avLst/>
            </a:prstGeom>
            <a:ln w="7620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455" name="AutoShape 39" descr="羊皮纸"/>
          <p:cNvSpPr/>
          <p:nvPr/>
        </p:nvSpPr>
        <p:spPr>
          <a:xfrm>
            <a:off x="8759825" y="4430395"/>
            <a:ext cx="1079500" cy="1008063"/>
          </a:xfrm>
          <a:prstGeom prst="wedgeRoundRectCallout">
            <a:avLst>
              <a:gd name="adj1" fmla="val -134264"/>
              <a:gd name="adj2" fmla="val 49056"/>
              <a:gd name="adj3" fmla="val 16667"/>
            </a:avLst>
          </a:prstGeom>
          <a:blipFill rotWithShape="1">
            <a:blip r:embed="rId11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sz="2400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磁链守恒</a:t>
            </a:r>
            <a:endParaRPr lang="zh-CN" altLang="en-US" sz="2400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0456" name="Text Box 40"/>
          <p:cNvSpPr txBox="1"/>
          <p:nvPr/>
        </p:nvSpPr>
        <p:spPr>
          <a:xfrm>
            <a:off x="3432175" y="6120766"/>
            <a:ext cx="6192838" cy="64516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换路瞬间，若电感电压保持为有限值，</a:t>
            </a:r>
            <a:endParaRPr lang="zh-CN" altLang="en-US" b="1" dirty="0">
              <a:solidFill>
                <a:srgbClr val="663300"/>
              </a:solidFill>
              <a:latin typeface="Times New Roman" panose="02020503050405090304" pitchFamily="18" charset="0"/>
            </a:endParaRPr>
          </a:p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 则电感电流（磁链）换路前后保持不变。</a:t>
            </a:r>
            <a:endParaRPr lang="zh-CN" altLang="en-US" b="1" dirty="0">
              <a:solidFill>
                <a:srgbClr val="6633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0457" name="Text Box 41"/>
          <p:cNvSpPr txBox="1"/>
          <p:nvPr/>
        </p:nvSpPr>
        <p:spPr>
          <a:xfrm>
            <a:off x="2208213" y="6257608"/>
            <a:ext cx="647700" cy="36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663300"/>
                </a:solidFill>
                <a:latin typeface="Times New Roman" panose="02020503050405090304" pitchFamily="18" charset="0"/>
              </a:rPr>
              <a:t>结论</a:t>
            </a:r>
            <a:endParaRPr lang="zh-CN" altLang="en-US" b="1" dirty="0">
              <a:solidFill>
                <a:srgbClr val="6633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60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60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0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0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500"/>
                                        <p:tgtEl>
                                          <p:spTgt spid="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"/>
                                        <p:tgtEl>
                                          <p:spTgt spid="6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build="p"/>
      <p:bldP spid="60422" grpId="0" bldLvl="0" animBg="1"/>
      <p:bldP spid="60423" grpId="0" bldLvl="0" animBg="1"/>
      <p:bldP spid="60446" grpId="0" bldLvl="0" animBg="1"/>
      <p:bldP spid="60447" grpId="0" build="p"/>
      <p:bldP spid="60455" grpId="0" bldLvl="0" animBg="1"/>
      <p:bldP spid="60456" grpId="0" bldLvl="0" animBg="1"/>
      <p:bldP spid="6045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2"/>
          <p:cNvGrpSpPr/>
          <p:nvPr/>
        </p:nvGrpSpPr>
        <p:grpSpPr>
          <a:xfrm>
            <a:off x="2063750" y="2948306"/>
            <a:ext cx="2943225" cy="1304924"/>
            <a:chOff x="340" y="1660"/>
            <a:chExt cx="1854" cy="822"/>
          </a:xfrm>
        </p:grpSpPr>
        <p:sp>
          <p:nvSpPr>
            <p:cNvPr id="24589" name="Text Box 3"/>
            <p:cNvSpPr txBox="1"/>
            <p:nvPr/>
          </p:nvSpPr>
          <p:spPr>
            <a:xfrm>
              <a:off x="434" y="1660"/>
              <a:ext cx="1760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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)=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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sz="20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4590" name="Text Box 4"/>
            <p:cNvSpPr txBox="1"/>
            <p:nvPr/>
          </p:nvSpPr>
          <p:spPr>
            <a:xfrm>
              <a:off x="478" y="2114"/>
              <a:ext cx="1467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)=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sz="20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4591" name="AutoShape 5"/>
            <p:cNvSpPr/>
            <p:nvPr/>
          </p:nvSpPr>
          <p:spPr>
            <a:xfrm>
              <a:off x="340" y="1842"/>
              <a:ext cx="91" cy="590"/>
            </a:xfrm>
            <a:prstGeom prst="leftBrace">
              <a:avLst>
                <a:gd name="adj1" fmla="val 54029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1446" name="Group 6"/>
          <p:cNvGrpSpPr/>
          <p:nvPr/>
        </p:nvGrpSpPr>
        <p:grpSpPr>
          <a:xfrm>
            <a:off x="2063750" y="1437006"/>
            <a:ext cx="2998788" cy="1231899"/>
            <a:chOff x="340" y="708"/>
            <a:chExt cx="1889" cy="776"/>
          </a:xfrm>
        </p:grpSpPr>
        <p:sp>
          <p:nvSpPr>
            <p:cNvPr id="24586" name="Text Box 7"/>
            <p:cNvSpPr txBox="1"/>
            <p:nvPr/>
          </p:nvSpPr>
          <p:spPr>
            <a:xfrm>
              <a:off x="460" y="708"/>
              <a:ext cx="1662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q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 q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4587" name="Text Box 8"/>
            <p:cNvSpPr txBox="1"/>
            <p:nvPr/>
          </p:nvSpPr>
          <p:spPr>
            <a:xfrm>
              <a:off x="454" y="1116"/>
              <a:ext cx="1775" cy="36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 =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32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sz="2000" b="1" baseline="30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sz="32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4588" name="AutoShape 9"/>
            <p:cNvSpPr/>
            <p:nvPr/>
          </p:nvSpPr>
          <p:spPr>
            <a:xfrm>
              <a:off x="340" y="845"/>
              <a:ext cx="136" cy="635"/>
            </a:xfrm>
            <a:prstGeom prst="leftBrace">
              <a:avLst>
                <a:gd name="adj1" fmla="val 38909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61450" name="Rectangle 10"/>
          <p:cNvSpPr/>
          <p:nvPr/>
        </p:nvSpPr>
        <p:spPr>
          <a:xfrm>
            <a:off x="1793875" y="686276"/>
            <a:ext cx="2933700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34000" rIns="198000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）换路定律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1451" name="Text Box 11"/>
          <p:cNvSpPr txBox="1"/>
          <p:nvPr/>
        </p:nvSpPr>
        <p:spPr>
          <a:xfrm>
            <a:off x="1774825" y="5177790"/>
            <a:ext cx="8642350" cy="398780"/>
          </a:xfrm>
          <a:prstGeom prst="rect">
            <a:avLst/>
          </a:prstGeom>
          <a:noFill/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）电容电流和电感电压为有限值是换路定律成立的条件。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1452" name="Text Box 12"/>
          <p:cNvSpPr txBox="1"/>
          <p:nvPr/>
        </p:nvSpPr>
        <p:spPr>
          <a:xfrm>
            <a:off x="2342198" y="4491990"/>
            <a:ext cx="776605" cy="39878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注意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:</a:t>
            </a:r>
            <a:endParaRPr lang="en-US" altLang="zh-CN" sz="20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1453" name="Text Box 13"/>
          <p:cNvSpPr txBox="1"/>
          <p:nvPr/>
        </p:nvSpPr>
        <p:spPr>
          <a:xfrm>
            <a:off x="4864100" y="3166587"/>
            <a:ext cx="4829810" cy="86042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换路瞬间，若电感电压保持为有限值，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则电感电流（磁链）换路前后保持不变。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1454" name="Text Box 14"/>
          <p:cNvSpPr txBox="1"/>
          <p:nvPr/>
        </p:nvSpPr>
        <p:spPr>
          <a:xfrm>
            <a:off x="4835525" y="1641000"/>
            <a:ext cx="5972175" cy="8604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换路瞬间，若电容电流保持为有限值，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 则电容电压（电荷）换路前后保持不变。</a:t>
            </a:r>
            <a:endParaRPr lang="zh-CN" altLang="en-US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1455" name="Text Box 15"/>
          <p:cNvSpPr txBox="1"/>
          <p:nvPr/>
        </p:nvSpPr>
        <p:spPr>
          <a:xfrm>
            <a:off x="1847850" y="5858828"/>
            <a:ext cx="6048375" cy="398780"/>
          </a:xfrm>
          <a:prstGeom prst="rect">
            <a:avLst/>
          </a:prstGeom>
          <a:noFill/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）换路定律反映了能量不能跃变。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6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6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0" grpId="0" bldLvl="0" animBg="1"/>
      <p:bldP spid="61451" grpId="0" build="p"/>
      <p:bldP spid="61452" grpId="0" bldLvl="0" animBg="1"/>
      <p:bldP spid="61453" grpId="0"/>
      <p:bldP spid="61454" grpId="0"/>
      <p:bldP spid="614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/>
          <p:nvPr/>
        </p:nvSpPr>
        <p:spPr>
          <a:xfrm>
            <a:off x="1847850" y="601821"/>
            <a:ext cx="3887788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98000" rIns="198000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5.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电路初始值的确定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2467" name="Text Box 3"/>
          <p:cNvSpPr txBox="1"/>
          <p:nvPr/>
        </p:nvSpPr>
        <p:spPr>
          <a:xfrm>
            <a:off x="6024563" y="3436938"/>
            <a:ext cx="17672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(2)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由换路定律 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2468" name="Rectangle 4"/>
          <p:cNvSpPr/>
          <p:nvPr/>
        </p:nvSpPr>
        <p:spPr>
          <a:xfrm>
            <a:off x="6167438" y="3822859"/>
            <a:ext cx="3455987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)=8V</a:t>
            </a:r>
            <a:endParaRPr lang="en-US" altLang="zh-CN" sz="28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2469" name="Group 5"/>
          <p:cNvGrpSpPr/>
          <p:nvPr/>
        </p:nvGrpSpPr>
        <p:grpSpPr>
          <a:xfrm>
            <a:off x="1992313" y="4238625"/>
            <a:ext cx="3363912" cy="1943100"/>
            <a:chOff x="295" y="2557"/>
            <a:chExt cx="2119" cy="1224"/>
          </a:xfrm>
        </p:grpSpPr>
        <p:sp>
          <p:nvSpPr>
            <p:cNvPr id="25664" name="Oval 6"/>
            <p:cNvSpPr/>
            <p:nvPr/>
          </p:nvSpPr>
          <p:spPr>
            <a:xfrm>
              <a:off x="1852" y="2860"/>
              <a:ext cx="256" cy="22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5" name="Oval 7"/>
            <p:cNvSpPr/>
            <p:nvPr/>
          </p:nvSpPr>
          <p:spPr>
            <a:xfrm>
              <a:off x="412" y="2882"/>
              <a:ext cx="256" cy="22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6" name="Rectangle 8"/>
            <p:cNvSpPr/>
            <p:nvPr/>
          </p:nvSpPr>
          <p:spPr>
            <a:xfrm>
              <a:off x="924" y="2562"/>
              <a:ext cx="257" cy="92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7" name="Line 9"/>
            <p:cNvSpPr/>
            <p:nvPr/>
          </p:nvSpPr>
          <p:spPr>
            <a:xfrm flipH="1">
              <a:off x="1993" y="2809"/>
              <a:ext cx="0" cy="61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8" name="Line 10"/>
            <p:cNvSpPr/>
            <p:nvPr/>
          </p:nvSpPr>
          <p:spPr>
            <a:xfrm flipV="1">
              <a:off x="1993" y="2608"/>
              <a:ext cx="0" cy="27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69" name="Line 11"/>
            <p:cNvSpPr/>
            <p:nvPr/>
          </p:nvSpPr>
          <p:spPr>
            <a:xfrm>
              <a:off x="1181" y="2608"/>
              <a:ext cx="81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0" name="Line 12"/>
            <p:cNvSpPr/>
            <p:nvPr/>
          </p:nvSpPr>
          <p:spPr>
            <a:xfrm>
              <a:off x="540" y="2608"/>
              <a:ext cx="38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1" name="Line 13"/>
            <p:cNvSpPr/>
            <p:nvPr/>
          </p:nvSpPr>
          <p:spPr>
            <a:xfrm>
              <a:off x="540" y="2608"/>
              <a:ext cx="0" cy="82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2" name="Line 14"/>
            <p:cNvSpPr/>
            <p:nvPr/>
          </p:nvSpPr>
          <p:spPr>
            <a:xfrm>
              <a:off x="540" y="3430"/>
              <a:ext cx="145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3" name="Text Box 15"/>
            <p:cNvSpPr txBox="1"/>
            <p:nvPr/>
          </p:nvSpPr>
          <p:spPr>
            <a:xfrm>
              <a:off x="295" y="2584"/>
              <a:ext cx="261" cy="8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74" name="Text Box 16"/>
            <p:cNvSpPr txBox="1"/>
            <p:nvPr/>
          </p:nvSpPr>
          <p:spPr>
            <a:xfrm>
              <a:off x="654" y="3095"/>
              <a:ext cx="36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75" name="Line 17"/>
            <p:cNvSpPr/>
            <p:nvPr/>
          </p:nvSpPr>
          <p:spPr>
            <a:xfrm>
              <a:off x="668" y="2562"/>
              <a:ext cx="171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6" name="Text Box 18"/>
            <p:cNvSpPr txBox="1"/>
            <p:nvPr/>
          </p:nvSpPr>
          <p:spPr>
            <a:xfrm>
              <a:off x="657" y="2596"/>
              <a:ext cx="18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77" name="Line 19"/>
            <p:cNvSpPr/>
            <p:nvPr/>
          </p:nvSpPr>
          <p:spPr>
            <a:xfrm>
              <a:off x="1886" y="3183"/>
              <a:ext cx="0" cy="18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8" name="Text Box 20"/>
            <p:cNvSpPr txBox="1"/>
            <p:nvPr/>
          </p:nvSpPr>
          <p:spPr>
            <a:xfrm>
              <a:off x="1581" y="3085"/>
              <a:ext cx="2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79" name="Text Box 21"/>
            <p:cNvSpPr txBox="1"/>
            <p:nvPr/>
          </p:nvSpPr>
          <p:spPr>
            <a:xfrm>
              <a:off x="2123" y="2557"/>
              <a:ext cx="291" cy="74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8V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-</a:t>
              </a:r>
              <a:endParaRPr lang="en-US" altLang="zh-CN" sz="3200" b="1" i="1" baseline="-25000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5680" name="Text Box 22"/>
            <p:cNvSpPr txBox="1"/>
            <p:nvPr/>
          </p:nvSpPr>
          <p:spPr>
            <a:xfrm>
              <a:off x="922" y="2687"/>
              <a:ext cx="33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81" name="Text Box 23"/>
            <p:cNvSpPr txBox="1"/>
            <p:nvPr/>
          </p:nvSpPr>
          <p:spPr>
            <a:xfrm>
              <a:off x="824" y="3549"/>
              <a:ext cx="8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0</a:t>
              </a:r>
              <a:r>
                <a:rPr lang="en-US" altLang="zh-CN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等效电路</a:t>
              </a:r>
              <a:endPara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62488" name="Object 24"/>
          <p:cNvGraphicFramePr>
            <a:graphicFrameLocks noChangeAspect="1"/>
          </p:cNvGraphicFramePr>
          <p:nvPr/>
        </p:nvGraphicFramePr>
        <p:xfrm>
          <a:off x="6383338" y="5048250"/>
          <a:ext cx="34575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552575" imgH="400050" progId="Equation.3">
                  <p:embed/>
                </p:oleObj>
              </mc:Choice>
              <mc:Fallback>
                <p:oleObj name="" r:id="rId1" imgW="1552575" imgH="400050" progId="Equation.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83338" y="5048250"/>
                        <a:ext cx="3457575" cy="89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9" name="Text Box 25"/>
          <p:cNvSpPr txBox="1"/>
          <p:nvPr/>
        </p:nvSpPr>
        <p:spPr>
          <a:xfrm>
            <a:off x="5880100" y="628650"/>
            <a:ext cx="324294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(1)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电路求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或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2490" name="Group 26"/>
          <p:cNvGrpSpPr/>
          <p:nvPr/>
        </p:nvGrpSpPr>
        <p:grpSpPr>
          <a:xfrm>
            <a:off x="6167438" y="1128713"/>
            <a:ext cx="3422650" cy="1389063"/>
            <a:chOff x="550" y="859"/>
            <a:chExt cx="2156" cy="875"/>
          </a:xfrm>
        </p:grpSpPr>
        <p:sp>
          <p:nvSpPr>
            <p:cNvPr id="25648" name="Oval 27"/>
            <p:cNvSpPr/>
            <p:nvPr/>
          </p:nvSpPr>
          <p:spPr>
            <a:xfrm>
              <a:off x="693" y="1193"/>
              <a:ext cx="224" cy="205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49" name="Rectangle 28"/>
            <p:cNvSpPr/>
            <p:nvPr/>
          </p:nvSpPr>
          <p:spPr>
            <a:xfrm>
              <a:off x="1206" y="906"/>
              <a:ext cx="270" cy="82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50" name="Rectangle 29"/>
            <p:cNvSpPr/>
            <p:nvPr/>
          </p:nvSpPr>
          <p:spPr>
            <a:xfrm>
              <a:off x="1791" y="1111"/>
              <a:ext cx="90" cy="205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51" name="Line 30"/>
            <p:cNvSpPr/>
            <p:nvPr/>
          </p:nvSpPr>
          <p:spPr>
            <a:xfrm>
              <a:off x="1836" y="1316"/>
              <a:ext cx="0" cy="38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2" name="Line 31"/>
            <p:cNvSpPr/>
            <p:nvPr/>
          </p:nvSpPr>
          <p:spPr>
            <a:xfrm flipV="1">
              <a:off x="1836" y="947"/>
              <a:ext cx="0" cy="164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3" name="Line 32"/>
            <p:cNvSpPr/>
            <p:nvPr/>
          </p:nvSpPr>
          <p:spPr>
            <a:xfrm>
              <a:off x="2331" y="1397"/>
              <a:ext cx="0" cy="28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4" name="Line 33"/>
            <p:cNvSpPr/>
            <p:nvPr/>
          </p:nvSpPr>
          <p:spPr>
            <a:xfrm flipV="1">
              <a:off x="2331" y="947"/>
              <a:ext cx="0" cy="246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5" name="Line 34"/>
            <p:cNvSpPr/>
            <p:nvPr/>
          </p:nvSpPr>
          <p:spPr>
            <a:xfrm>
              <a:off x="1476" y="947"/>
              <a:ext cx="855" cy="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6" name="Line 35"/>
            <p:cNvSpPr/>
            <p:nvPr/>
          </p:nvSpPr>
          <p:spPr>
            <a:xfrm>
              <a:off x="800" y="947"/>
              <a:ext cx="406" cy="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7" name="Line 36"/>
            <p:cNvSpPr/>
            <p:nvPr/>
          </p:nvSpPr>
          <p:spPr>
            <a:xfrm>
              <a:off x="800" y="947"/>
              <a:ext cx="0" cy="737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8" name="Line 37"/>
            <p:cNvSpPr/>
            <p:nvPr/>
          </p:nvSpPr>
          <p:spPr>
            <a:xfrm>
              <a:off x="800" y="1684"/>
              <a:ext cx="1531" cy="0"/>
            </a:xfrm>
            <a:prstGeom prst="line">
              <a:avLst/>
            </a:prstGeom>
            <a:ln w="254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9" name="Text Box 38"/>
            <p:cNvSpPr txBox="1"/>
            <p:nvPr/>
          </p:nvSpPr>
          <p:spPr>
            <a:xfrm>
              <a:off x="550" y="882"/>
              <a:ext cx="261" cy="85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0" name="Text Box 39"/>
            <p:cNvSpPr txBox="1"/>
            <p:nvPr/>
          </p:nvSpPr>
          <p:spPr>
            <a:xfrm>
              <a:off x="828" y="1322"/>
              <a:ext cx="36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1" name="Text Box 40"/>
            <p:cNvSpPr txBox="1"/>
            <p:nvPr/>
          </p:nvSpPr>
          <p:spPr>
            <a:xfrm>
              <a:off x="2371" y="859"/>
              <a:ext cx="335" cy="85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2" name="Text Box 41"/>
            <p:cNvSpPr txBox="1"/>
            <p:nvPr/>
          </p:nvSpPr>
          <p:spPr>
            <a:xfrm>
              <a:off x="1126" y="954"/>
              <a:ext cx="339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63" name="Text Box 42"/>
            <p:cNvSpPr txBox="1"/>
            <p:nvPr/>
          </p:nvSpPr>
          <p:spPr>
            <a:xfrm>
              <a:off x="1442" y="1119"/>
              <a:ext cx="339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40k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62507" name="Text Box 43"/>
          <p:cNvSpPr txBox="1"/>
          <p:nvPr/>
        </p:nvSpPr>
        <p:spPr>
          <a:xfrm>
            <a:off x="6959600" y="2671922"/>
            <a:ext cx="2881313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)=8V</a:t>
            </a:r>
            <a:endParaRPr lang="en-US" altLang="zh-CN" sz="28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2508" name="Text Box 44"/>
          <p:cNvSpPr txBox="1"/>
          <p:nvPr/>
        </p:nvSpPr>
        <p:spPr>
          <a:xfrm>
            <a:off x="6024563" y="4633596"/>
            <a:ext cx="4251325" cy="6451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(3)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等效电路求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  <a:p>
            <a:pPr eaLnBrk="1" hangingPunct="1"/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2509" name="Group 45"/>
          <p:cNvGrpSpPr/>
          <p:nvPr/>
        </p:nvGrpSpPr>
        <p:grpSpPr>
          <a:xfrm>
            <a:off x="6680201" y="6102350"/>
            <a:ext cx="1911350" cy="368300"/>
            <a:chOff x="3339" y="3050"/>
            <a:chExt cx="1204" cy="232"/>
          </a:xfrm>
        </p:grpSpPr>
        <p:sp>
          <p:nvSpPr>
            <p:cNvPr id="25643" name="Text Box 46"/>
            <p:cNvSpPr txBox="1"/>
            <p:nvPr/>
          </p:nvSpPr>
          <p:spPr>
            <a:xfrm>
              <a:off x="3339" y="3050"/>
              <a:ext cx="120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(0</a:t>
              </a:r>
              <a:r>
                <a:rPr lang="zh-CN" altLang="en-US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－</a:t>
              </a:r>
              <a:r>
                <a:rPr lang="en-US" altLang="zh-CN" b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)=0      </a:t>
              </a: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5644" name="Group 47"/>
            <p:cNvGrpSpPr/>
            <p:nvPr/>
          </p:nvGrpSpPr>
          <p:grpSpPr>
            <a:xfrm>
              <a:off x="4023" y="3081"/>
              <a:ext cx="172" cy="164"/>
              <a:chOff x="3854" y="3353"/>
              <a:chExt cx="172" cy="164"/>
            </a:xfrm>
          </p:grpSpPr>
          <p:sp>
            <p:nvSpPr>
              <p:cNvPr id="25645" name="Line 48"/>
              <p:cNvSpPr/>
              <p:nvPr/>
            </p:nvSpPr>
            <p:spPr>
              <a:xfrm>
                <a:off x="3854" y="3418"/>
                <a:ext cx="172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6" name="Line 49"/>
              <p:cNvSpPr/>
              <p:nvPr/>
            </p:nvSpPr>
            <p:spPr>
              <a:xfrm>
                <a:off x="3854" y="3472"/>
                <a:ext cx="163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7" name="Line 50"/>
              <p:cNvSpPr/>
              <p:nvPr/>
            </p:nvSpPr>
            <p:spPr>
              <a:xfrm>
                <a:off x="3908" y="3353"/>
                <a:ext cx="64" cy="16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2515" name="Text Box 51"/>
          <p:cNvSpPr txBox="1"/>
          <p:nvPr/>
        </p:nvSpPr>
        <p:spPr>
          <a:xfrm>
            <a:off x="1847850" y="1374934"/>
            <a:ext cx="79375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1</a:t>
            </a:r>
            <a:endParaRPr lang="en-US" altLang="zh-CN" sz="28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62516" name="Text Box 52"/>
          <p:cNvSpPr txBox="1"/>
          <p:nvPr/>
        </p:nvSpPr>
        <p:spPr>
          <a:xfrm>
            <a:off x="2930366" y="1420813"/>
            <a:ext cx="10401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求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2517" name="Group 53"/>
          <p:cNvGrpSpPr/>
          <p:nvPr/>
        </p:nvGrpSpPr>
        <p:grpSpPr>
          <a:xfrm>
            <a:off x="2063750" y="2175526"/>
            <a:ext cx="3314700" cy="1457860"/>
            <a:chOff x="3377" y="351"/>
            <a:chExt cx="2121" cy="833"/>
          </a:xfrm>
        </p:grpSpPr>
        <p:sp>
          <p:nvSpPr>
            <p:cNvPr id="25617" name="Oval 54"/>
            <p:cNvSpPr/>
            <p:nvPr/>
          </p:nvSpPr>
          <p:spPr>
            <a:xfrm>
              <a:off x="3505" y="658"/>
              <a:ext cx="260" cy="21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18" name="Rectangle 55"/>
            <p:cNvSpPr/>
            <p:nvPr/>
          </p:nvSpPr>
          <p:spPr>
            <a:xfrm>
              <a:off x="4025" y="351"/>
              <a:ext cx="259" cy="88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19" name="Rectangle 56"/>
            <p:cNvSpPr/>
            <p:nvPr/>
          </p:nvSpPr>
          <p:spPr>
            <a:xfrm>
              <a:off x="4587" y="570"/>
              <a:ext cx="87" cy="219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20" name="Line 57"/>
            <p:cNvSpPr/>
            <p:nvPr/>
          </p:nvSpPr>
          <p:spPr>
            <a:xfrm>
              <a:off x="5020" y="658"/>
              <a:ext cx="173" cy="1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1" name="Line 58"/>
            <p:cNvSpPr/>
            <p:nvPr/>
          </p:nvSpPr>
          <p:spPr>
            <a:xfrm>
              <a:off x="5020" y="753"/>
              <a:ext cx="173" cy="1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2" name="Line 59"/>
            <p:cNvSpPr/>
            <p:nvPr/>
          </p:nvSpPr>
          <p:spPr>
            <a:xfrm>
              <a:off x="4631" y="789"/>
              <a:ext cx="1" cy="17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3" name="Line 60"/>
            <p:cNvSpPr/>
            <p:nvPr/>
          </p:nvSpPr>
          <p:spPr>
            <a:xfrm>
              <a:off x="4626" y="1068"/>
              <a:ext cx="1" cy="11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4" name="Line 61"/>
            <p:cNvSpPr/>
            <p:nvPr/>
          </p:nvSpPr>
          <p:spPr>
            <a:xfrm flipV="1">
              <a:off x="4650" y="890"/>
              <a:ext cx="180" cy="13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5" name="Line 62"/>
            <p:cNvSpPr/>
            <p:nvPr/>
          </p:nvSpPr>
          <p:spPr>
            <a:xfrm flipV="1">
              <a:off x="4631" y="395"/>
              <a:ext cx="1" cy="17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6" name="Line 63"/>
            <p:cNvSpPr/>
            <p:nvPr/>
          </p:nvSpPr>
          <p:spPr>
            <a:xfrm>
              <a:off x="5103" y="754"/>
              <a:ext cx="5" cy="42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7" name="Line 64"/>
            <p:cNvSpPr/>
            <p:nvPr/>
          </p:nvSpPr>
          <p:spPr>
            <a:xfrm flipV="1">
              <a:off x="5107" y="395"/>
              <a:ext cx="1" cy="26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8" name="Line 65"/>
            <p:cNvSpPr/>
            <p:nvPr/>
          </p:nvSpPr>
          <p:spPr>
            <a:xfrm>
              <a:off x="4284" y="395"/>
              <a:ext cx="823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9" name="Line 66"/>
            <p:cNvSpPr/>
            <p:nvPr/>
          </p:nvSpPr>
          <p:spPr>
            <a:xfrm>
              <a:off x="3635" y="395"/>
              <a:ext cx="390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0" name="Line 67"/>
            <p:cNvSpPr/>
            <p:nvPr/>
          </p:nvSpPr>
          <p:spPr>
            <a:xfrm>
              <a:off x="3635" y="395"/>
              <a:ext cx="1" cy="78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1" name="Line 68"/>
            <p:cNvSpPr/>
            <p:nvPr/>
          </p:nvSpPr>
          <p:spPr>
            <a:xfrm>
              <a:off x="3635" y="1183"/>
              <a:ext cx="1472" cy="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2" name="Text Box 69"/>
            <p:cNvSpPr txBox="1"/>
            <p:nvPr/>
          </p:nvSpPr>
          <p:spPr>
            <a:xfrm>
              <a:off x="3377" y="410"/>
              <a:ext cx="265" cy="77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3" name="Text Box 70"/>
            <p:cNvSpPr txBox="1"/>
            <p:nvPr/>
          </p:nvSpPr>
          <p:spPr>
            <a:xfrm>
              <a:off x="3691" y="838"/>
              <a:ext cx="369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4" name="Line 71"/>
            <p:cNvSpPr/>
            <p:nvPr/>
          </p:nvSpPr>
          <p:spPr>
            <a:xfrm>
              <a:off x="3765" y="351"/>
              <a:ext cx="173" cy="1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5" name="Text Box 72"/>
            <p:cNvSpPr txBox="1"/>
            <p:nvPr/>
          </p:nvSpPr>
          <p:spPr>
            <a:xfrm>
              <a:off x="3806" y="377"/>
              <a:ext cx="158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6" name="Line 73"/>
            <p:cNvSpPr/>
            <p:nvPr/>
          </p:nvSpPr>
          <p:spPr>
            <a:xfrm>
              <a:off x="5012" y="436"/>
              <a:ext cx="1" cy="175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7" name="Text Box 74"/>
            <p:cNvSpPr txBox="1"/>
            <p:nvPr/>
          </p:nvSpPr>
          <p:spPr>
            <a:xfrm>
              <a:off x="4801" y="474"/>
              <a:ext cx="221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8" name="Text Box 75"/>
            <p:cNvSpPr txBox="1"/>
            <p:nvPr/>
          </p:nvSpPr>
          <p:spPr>
            <a:xfrm>
              <a:off x="5146" y="369"/>
              <a:ext cx="352" cy="773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b="1" i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sz="32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39" name="Text Box 76"/>
            <p:cNvSpPr txBox="1"/>
            <p:nvPr/>
          </p:nvSpPr>
          <p:spPr>
            <a:xfrm>
              <a:off x="4390" y="838"/>
              <a:ext cx="198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40" name="Text Box 77"/>
            <p:cNvSpPr txBox="1"/>
            <p:nvPr/>
          </p:nvSpPr>
          <p:spPr>
            <a:xfrm>
              <a:off x="3941" y="421"/>
              <a:ext cx="345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10k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41" name="Text Box 78"/>
            <p:cNvSpPr txBox="1"/>
            <p:nvPr/>
          </p:nvSpPr>
          <p:spPr>
            <a:xfrm>
              <a:off x="4243" y="596"/>
              <a:ext cx="345" cy="21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40k</a:t>
              </a:r>
              <a:endPara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5642" name="Line 79"/>
            <p:cNvSpPr/>
            <p:nvPr/>
          </p:nvSpPr>
          <p:spPr>
            <a:xfrm>
              <a:off x="4628" y="950"/>
              <a:ext cx="48" cy="156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544" name="AutoShape 80" descr="羊皮纸"/>
          <p:cNvSpPr/>
          <p:nvPr/>
        </p:nvSpPr>
        <p:spPr>
          <a:xfrm>
            <a:off x="9767888" y="1231900"/>
            <a:ext cx="539750" cy="1584325"/>
          </a:xfrm>
          <a:prstGeom prst="wedgeRoundRectCallout">
            <a:avLst>
              <a:gd name="adj1" fmla="val -147648"/>
              <a:gd name="adj2" fmla="val 301"/>
              <a:gd name="adj3" fmla="val 16667"/>
            </a:avLst>
          </a:prstGeom>
          <a:blipFill rotWithShape="1">
            <a:blip r:embed="rId3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电容开路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2545" name="AutoShape 81" descr="羊皮纸"/>
          <p:cNvSpPr/>
          <p:nvPr/>
        </p:nvSpPr>
        <p:spPr>
          <a:xfrm>
            <a:off x="4583113" y="5913438"/>
            <a:ext cx="1657350" cy="863600"/>
          </a:xfrm>
          <a:prstGeom prst="wedgeRoundRectCallout">
            <a:avLst>
              <a:gd name="adj1" fmla="val -38889"/>
              <a:gd name="adj2" fmla="val -142463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电容用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电压源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替代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2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6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6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0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62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9" dur="2000"/>
                                        <p:tgtEl>
                                          <p:spTgt spid="6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0"/>
                                        <p:tgtEl>
                                          <p:spTgt spid="6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6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bldLvl="0" animBg="1"/>
      <p:bldP spid="62467" grpId="0" build="p"/>
      <p:bldP spid="62468" grpId="0" build="p"/>
      <p:bldP spid="62489" grpId="0" build="p"/>
      <p:bldP spid="62507" grpId="0" build="p"/>
      <p:bldP spid="62508" grpId="0" build="p"/>
      <p:bldP spid="62515" grpId="0" bldLvl="0" animBg="1"/>
      <p:bldP spid="62516" grpId="0"/>
      <p:bldP spid="62544" grpId="0" bldLvl="0" animBg="1"/>
      <p:bldP spid="6254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5735638" y="4246880"/>
          <a:ext cx="44640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3876675" imgH="457200" progId="Equation.3">
                  <p:embed/>
                </p:oleObj>
              </mc:Choice>
              <mc:Fallback>
                <p:oleObj name="" r:id="rId1" imgW="3876675" imgH="457200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35638" y="4246880"/>
                        <a:ext cx="4464050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Text Box 3"/>
          <p:cNvSpPr txBox="1"/>
          <p:nvPr/>
        </p:nvSpPr>
        <p:spPr>
          <a:xfrm>
            <a:off x="8543925" y="3808096"/>
            <a:ext cx="936625" cy="13220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8000" b="1" dirty="0">
                <a:solidFill>
                  <a:schemeClr val="tx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</a:t>
            </a:r>
            <a:endParaRPr lang="en-US" altLang="zh-CN" sz="8000" b="1" dirty="0">
              <a:solidFill>
                <a:schemeClr val="tx1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63492" name="Rectangle 4"/>
          <p:cNvSpPr/>
          <p:nvPr/>
        </p:nvSpPr>
        <p:spPr>
          <a:xfrm>
            <a:off x="5664200" y="5469414"/>
            <a:ext cx="3311525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28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tx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tx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) =2A</a:t>
            </a:r>
            <a:endParaRPr lang="en-US" altLang="zh-CN" sz="28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63493" name="Object 5"/>
          <p:cNvGraphicFramePr>
            <a:graphicFrameLocks noChangeAspect="1"/>
          </p:cNvGraphicFramePr>
          <p:nvPr/>
        </p:nvGraphicFramePr>
        <p:xfrm>
          <a:off x="5664200" y="6151880"/>
          <a:ext cx="3238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3228975" imgH="457200" progId="Equation.3">
                  <p:embed/>
                </p:oleObj>
              </mc:Choice>
              <mc:Fallback>
                <p:oleObj name="" r:id="rId3" imgW="3228975" imgH="45720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664200" y="6151880"/>
                        <a:ext cx="32385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Text Box 6"/>
          <p:cNvSpPr txBox="1"/>
          <p:nvPr/>
        </p:nvSpPr>
        <p:spPr>
          <a:xfrm>
            <a:off x="1774825" y="604361"/>
            <a:ext cx="1081088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例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2</a:t>
            </a:r>
            <a:endParaRPr lang="en-US" altLang="zh-CN" sz="28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3495" name="Text Box 7"/>
          <p:cNvSpPr txBox="1"/>
          <p:nvPr/>
        </p:nvSpPr>
        <p:spPr>
          <a:xfrm>
            <a:off x="3143250" y="690880"/>
            <a:ext cx="4537075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t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= 0</a:t>
            </a:r>
            <a:r>
              <a:rPr lang="zh-CN" altLang="en-US" b="1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时闭合开关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en-US" altLang="zh-CN" b="1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, </a:t>
            </a:r>
            <a:r>
              <a:rPr lang="zh-CN" altLang="en-US" b="1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求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b="1" i="1" baseline="-25000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L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(0</a:t>
            </a:r>
            <a:r>
              <a:rPr lang="en-US" altLang="zh-CN" b="1" i="1" baseline="30000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+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)</a:t>
            </a:r>
            <a:endParaRPr lang="en-US" altLang="zh-CN" b="1" dirty="0">
              <a:solidFill>
                <a:schemeClr val="tx1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pSp>
        <p:nvGrpSpPr>
          <p:cNvPr id="63496" name="Group 8"/>
          <p:cNvGrpSpPr/>
          <p:nvPr/>
        </p:nvGrpSpPr>
        <p:grpSpPr>
          <a:xfrm>
            <a:off x="2063750" y="1338580"/>
            <a:ext cx="3243263" cy="1708150"/>
            <a:chOff x="612" y="464"/>
            <a:chExt cx="2043" cy="1076"/>
          </a:xfrm>
        </p:grpSpPr>
        <p:grpSp>
          <p:nvGrpSpPr>
            <p:cNvPr id="26683" name="Group 9"/>
            <p:cNvGrpSpPr/>
            <p:nvPr/>
          </p:nvGrpSpPr>
          <p:grpSpPr>
            <a:xfrm>
              <a:off x="612" y="464"/>
              <a:ext cx="2043" cy="1076"/>
              <a:chOff x="624" y="172"/>
              <a:chExt cx="2043" cy="1076"/>
            </a:xfrm>
          </p:grpSpPr>
          <p:sp>
            <p:nvSpPr>
              <p:cNvPr id="26691" name="Line 10"/>
              <p:cNvSpPr/>
              <p:nvPr/>
            </p:nvSpPr>
            <p:spPr>
              <a:xfrm>
                <a:off x="2256" y="1056"/>
                <a:ext cx="0" cy="19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2" name="Text Box 11"/>
              <p:cNvSpPr txBox="1"/>
              <p:nvPr/>
            </p:nvSpPr>
            <p:spPr>
              <a:xfrm>
                <a:off x="1900" y="960"/>
                <a:ext cx="212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3" name="Text Box 12"/>
              <p:cNvSpPr txBox="1"/>
              <p:nvPr/>
            </p:nvSpPr>
            <p:spPr>
              <a:xfrm>
                <a:off x="2406" y="384"/>
                <a:ext cx="261" cy="8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sz="3200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4" name="Text Box 13"/>
              <p:cNvSpPr txBox="1"/>
              <p:nvPr/>
            </p:nvSpPr>
            <p:spPr>
              <a:xfrm>
                <a:off x="1949" y="634"/>
                <a:ext cx="203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5" name="Rectangle 14"/>
              <p:cNvSpPr/>
              <p:nvPr/>
            </p:nvSpPr>
            <p:spPr>
              <a:xfrm>
                <a:off x="1104" y="384"/>
                <a:ext cx="288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6" name="Rectangle 15"/>
              <p:cNvSpPr/>
              <p:nvPr/>
            </p:nvSpPr>
            <p:spPr>
              <a:xfrm>
                <a:off x="1680" y="384"/>
                <a:ext cx="288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97" name="Line 16"/>
              <p:cNvSpPr/>
              <p:nvPr/>
            </p:nvSpPr>
            <p:spPr>
              <a:xfrm>
                <a:off x="624" y="768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8" name="Line 17"/>
              <p:cNvSpPr/>
              <p:nvPr/>
            </p:nvSpPr>
            <p:spPr>
              <a:xfrm>
                <a:off x="672" y="864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99" name="Line 18"/>
              <p:cNvSpPr/>
              <p:nvPr/>
            </p:nvSpPr>
            <p:spPr>
              <a:xfrm flipV="1">
                <a:off x="768" y="432"/>
                <a:ext cx="0" cy="33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0" name="Line 19"/>
              <p:cNvSpPr/>
              <p:nvPr/>
            </p:nvSpPr>
            <p:spPr>
              <a:xfrm>
                <a:off x="768" y="864"/>
                <a:ext cx="0" cy="38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1" name="Line 20"/>
              <p:cNvSpPr/>
              <p:nvPr/>
            </p:nvSpPr>
            <p:spPr>
              <a:xfrm>
                <a:off x="768" y="1248"/>
                <a:ext cx="14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2" name="Line 21"/>
              <p:cNvSpPr/>
              <p:nvPr/>
            </p:nvSpPr>
            <p:spPr>
              <a:xfrm>
                <a:off x="768" y="432"/>
                <a:ext cx="33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3" name="Line 22"/>
              <p:cNvSpPr/>
              <p:nvPr/>
            </p:nvSpPr>
            <p:spPr>
              <a:xfrm>
                <a:off x="1392" y="432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4" name="Line 23"/>
              <p:cNvSpPr/>
              <p:nvPr/>
            </p:nvSpPr>
            <p:spPr>
              <a:xfrm>
                <a:off x="1968" y="432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5" name="Line 24"/>
              <p:cNvSpPr/>
              <p:nvPr/>
            </p:nvSpPr>
            <p:spPr>
              <a:xfrm>
                <a:off x="2256" y="432"/>
                <a:ext cx="0" cy="14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6" name="Line 25"/>
              <p:cNvSpPr/>
              <p:nvPr/>
            </p:nvSpPr>
            <p:spPr>
              <a:xfrm>
                <a:off x="1536" y="432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7" name="Line 26"/>
              <p:cNvSpPr/>
              <p:nvPr/>
            </p:nvSpPr>
            <p:spPr>
              <a:xfrm flipH="1">
                <a:off x="1344" y="720"/>
                <a:ext cx="192" cy="192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8" name="Line 27"/>
              <p:cNvSpPr/>
              <p:nvPr/>
            </p:nvSpPr>
            <p:spPr>
              <a:xfrm>
                <a:off x="1536" y="864"/>
                <a:ext cx="0" cy="38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09" name="Line 28"/>
              <p:cNvSpPr/>
              <p:nvPr/>
            </p:nvSpPr>
            <p:spPr>
              <a:xfrm>
                <a:off x="1344" y="720"/>
                <a:ext cx="96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10" name="Text Box 29"/>
              <p:cNvSpPr txBox="1"/>
              <p:nvPr/>
            </p:nvSpPr>
            <p:spPr>
              <a:xfrm>
                <a:off x="762" y="892"/>
                <a:ext cx="363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10V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711" name="Text Box 30"/>
              <p:cNvSpPr txBox="1"/>
              <p:nvPr/>
            </p:nvSpPr>
            <p:spPr>
              <a:xfrm>
                <a:off x="1087" y="652"/>
                <a:ext cx="22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K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712" name="Text Box 31"/>
              <p:cNvSpPr txBox="1"/>
              <p:nvPr/>
            </p:nvSpPr>
            <p:spPr>
              <a:xfrm>
                <a:off x="1087" y="172"/>
                <a:ext cx="29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1</a:t>
                </a: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6713" name="Text Box 32"/>
              <p:cNvSpPr txBox="1"/>
              <p:nvPr/>
            </p:nvSpPr>
            <p:spPr>
              <a:xfrm>
                <a:off x="1676" y="172"/>
                <a:ext cx="29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4</a:t>
                </a: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6714" name="Line 33"/>
              <p:cNvSpPr/>
              <p:nvPr/>
            </p:nvSpPr>
            <p:spPr>
              <a:xfrm>
                <a:off x="2135" y="920"/>
                <a:ext cx="0" cy="262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684" name="Group 34"/>
            <p:cNvGrpSpPr/>
            <p:nvPr/>
          </p:nvGrpSpPr>
          <p:grpSpPr>
            <a:xfrm>
              <a:off x="2207" y="855"/>
              <a:ext cx="114" cy="443"/>
              <a:chOff x="1360" y="3237"/>
              <a:chExt cx="114" cy="443"/>
            </a:xfrm>
          </p:grpSpPr>
          <p:grpSp>
            <p:nvGrpSpPr>
              <p:cNvPr id="26686" name="Group 35"/>
              <p:cNvGrpSpPr/>
              <p:nvPr/>
            </p:nvGrpSpPr>
            <p:grpSpPr>
              <a:xfrm>
                <a:off x="1360" y="3237"/>
                <a:ext cx="113" cy="214"/>
                <a:chOff x="887" y="1182"/>
                <a:chExt cx="113" cy="214"/>
              </a:xfrm>
            </p:grpSpPr>
            <p:sp>
              <p:nvSpPr>
                <p:cNvPr id="26689" name="Oval 36"/>
                <p:cNvSpPr/>
                <p:nvPr/>
              </p:nvSpPr>
              <p:spPr>
                <a:xfrm>
                  <a:off x="891" y="1182"/>
                  <a:ext cx="109" cy="109"/>
                </a:xfrm>
                <a:prstGeom prst="ellipse">
                  <a:avLst/>
                </a:prstGeom>
                <a:solidFill>
                  <a:srgbClr val="000099"/>
                </a:solidFill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90" name="Oval 37"/>
                <p:cNvSpPr/>
                <p:nvPr/>
              </p:nvSpPr>
              <p:spPr>
                <a:xfrm>
                  <a:off x="887" y="1287"/>
                  <a:ext cx="109" cy="109"/>
                </a:xfrm>
                <a:prstGeom prst="ellipse">
                  <a:avLst/>
                </a:prstGeom>
                <a:solidFill>
                  <a:srgbClr val="000099"/>
                </a:solidFill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6687" name="Oval 38"/>
              <p:cNvSpPr/>
              <p:nvPr/>
            </p:nvSpPr>
            <p:spPr>
              <a:xfrm>
                <a:off x="1365" y="3457"/>
                <a:ext cx="109" cy="109"/>
              </a:xfrm>
              <a:prstGeom prst="ellipse">
                <a:avLst/>
              </a:prstGeom>
              <a:solidFill>
                <a:srgbClr val="000099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6688" name="Oval 39"/>
              <p:cNvSpPr/>
              <p:nvPr/>
            </p:nvSpPr>
            <p:spPr>
              <a:xfrm>
                <a:off x="1361" y="3571"/>
                <a:ext cx="109" cy="109"/>
              </a:xfrm>
              <a:prstGeom prst="ellipse">
                <a:avLst/>
              </a:prstGeom>
              <a:solidFill>
                <a:srgbClr val="000099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6685" name="Rectangle 40"/>
            <p:cNvSpPr/>
            <p:nvPr/>
          </p:nvSpPr>
          <p:spPr>
            <a:xfrm>
              <a:off x="2163" y="853"/>
              <a:ext cx="82" cy="491"/>
            </a:xfrm>
            <a:prstGeom prst="rect">
              <a:avLst/>
            </a:prstGeom>
            <a:solidFill>
              <a:srgbClr val="000099"/>
            </a:solidFill>
            <a:ln w="38100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3529" name="Group 41"/>
          <p:cNvGrpSpPr/>
          <p:nvPr/>
        </p:nvGrpSpPr>
        <p:grpSpPr>
          <a:xfrm>
            <a:off x="1962614" y="3281221"/>
            <a:ext cx="3585150" cy="2211847"/>
            <a:chOff x="408" y="1770"/>
            <a:chExt cx="2218" cy="1257"/>
          </a:xfrm>
        </p:grpSpPr>
        <p:grpSp>
          <p:nvGrpSpPr>
            <p:cNvPr id="26658" name="Group 42"/>
            <p:cNvGrpSpPr/>
            <p:nvPr/>
          </p:nvGrpSpPr>
          <p:grpSpPr>
            <a:xfrm>
              <a:off x="408" y="1770"/>
              <a:ext cx="2218" cy="1257"/>
              <a:chOff x="408" y="1770"/>
              <a:chExt cx="2218" cy="1257"/>
            </a:xfrm>
          </p:grpSpPr>
          <p:grpSp>
            <p:nvGrpSpPr>
              <p:cNvPr id="26660" name="Group 43"/>
              <p:cNvGrpSpPr/>
              <p:nvPr/>
            </p:nvGrpSpPr>
            <p:grpSpPr>
              <a:xfrm>
                <a:off x="408" y="1770"/>
                <a:ext cx="2218" cy="1257"/>
                <a:chOff x="408" y="1769"/>
                <a:chExt cx="2218" cy="1257"/>
              </a:xfrm>
            </p:grpSpPr>
            <p:sp>
              <p:nvSpPr>
                <p:cNvPr id="26662" name="Line 44"/>
                <p:cNvSpPr/>
                <p:nvPr/>
              </p:nvSpPr>
              <p:spPr>
                <a:xfrm>
                  <a:off x="2253" y="2716"/>
                  <a:ext cx="0" cy="31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3" name="Text Box 45"/>
                <p:cNvSpPr txBox="1"/>
                <p:nvPr/>
              </p:nvSpPr>
              <p:spPr>
                <a:xfrm>
                  <a:off x="2369" y="2203"/>
                  <a:ext cx="257" cy="76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sz="3200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  <a:p>
                  <a:pPr algn="ctr" eaLnBrk="1" hangingPunct="1"/>
                  <a:r>
                    <a:rPr lang="en-US" altLang="zh-CN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i="1" baseline="-25000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L</a:t>
                  </a:r>
                  <a:endPara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  <a:p>
                  <a:pPr algn="ctr" eaLnBrk="1" hangingPunct="1"/>
                  <a:r>
                    <a:rPr lang="en-US" altLang="zh-CN" sz="3200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-</a:t>
                  </a:r>
                  <a:endParaRPr lang="en-US" altLang="zh-CN" sz="3200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64" name="Rectangle 46"/>
                <p:cNvSpPr/>
                <p:nvPr/>
              </p:nvSpPr>
              <p:spPr>
                <a:xfrm>
                  <a:off x="1101" y="2162"/>
                  <a:ext cx="288" cy="96"/>
                </a:xfrm>
                <a:prstGeom prst="rect">
                  <a:avLst/>
                </a:prstGeom>
                <a:solidFill>
                  <a:srgbClr val="FF9900"/>
                </a:solidFill>
                <a:ln w="28575" cap="flat" cmpd="sng">
                  <a:solidFill>
                    <a:srgbClr val="FF99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65" name="Rectangle 47"/>
                <p:cNvSpPr/>
                <p:nvPr/>
              </p:nvSpPr>
              <p:spPr>
                <a:xfrm>
                  <a:off x="1677" y="2162"/>
                  <a:ext cx="288" cy="96"/>
                </a:xfrm>
                <a:prstGeom prst="rect">
                  <a:avLst/>
                </a:prstGeom>
                <a:solidFill>
                  <a:srgbClr val="FF9900"/>
                </a:solidFill>
                <a:ln w="28575" cap="flat" cmpd="sng">
                  <a:solidFill>
                    <a:srgbClr val="FF99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66" name="Line 48"/>
                <p:cNvSpPr/>
                <p:nvPr/>
              </p:nvSpPr>
              <p:spPr>
                <a:xfrm>
                  <a:off x="621" y="2546"/>
                  <a:ext cx="336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7" name="Line 49"/>
                <p:cNvSpPr/>
                <p:nvPr/>
              </p:nvSpPr>
              <p:spPr>
                <a:xfrm>
                  <a:off x="669" y="2642"/>
                  <a:ext cx="19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8" name="Line 50"/>
                <p:cNvSpPr/>
                <p:nvPr/>
              </p:nvSpPr>
              <p:spPr>
                <a:xfrm flipV="1">
                  <a:off x="765" y="2210"/>
                  <a:ext cx="0" cy="336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9" name="Line 51"/>
                <p:cNvSpPr/>
                <p:nvPr/>
              </p:nvSpPr>
              <p:spPr>
                <a:xfrm>
                  <a:off x="765" y="2642"/>
                  <a:ext cx="0" cy="384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0" name="Line 52"/>
                <p:cNvSpPr/>
                <p:nvPr/>
              </p:nvSpPr>
              <p:spPr>
                <a:xfrm>
                  <a:off x="765" y="3026"/>
                  <a:ext cx="148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1" name="Line 53"/>
                <p:cNvSpPr/>
                <p:nvPr/>
              </p:nvSpPr>
              <p:spPr>
                <a:xfrm>
                  <a:off x="765" y="2210"/>
                  <a:ext cx="336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2" name="Line 54"/>
                <p:cNvSpPr/>
                <p:nvPr/>
              </p:nvSpPr>
              <p:spPr>
                <a:xfrm>
                  <a:off x="1389" y="2210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3" name="Line 55"/>
                <p:cNvSpPr/>
                <p:nvPr/>
              </p:nvSpPr>
              <p:spPr>
                <a:xfrm>
                  <a:off x="1965" y="2210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4" name="Line 56"/>
                <p:cNvSpPr/>
                <p:nvPr/>
              </p:nvSpPr>
              <p:spPr>
                <a:xfrm flipH="1">
                  <a:off x="2253" y="2210"/>
                  <a:ext cx="0" cy="262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5" name="Line 57"/>
                <p:cNvSpPr/>
                <p:nvPr/>
              </p:nvSpPr>
              <p:spPr>
                <a:xfrm>
                  <a:off x="1533" y="2210"/>
                  <a:ext cx="0" cy="48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6" name="Line 58"/>
                <p:cNvSpPr/>
                <p:nvPr/>
              </p:nvSpPr>
              <p:spPr>
                <a:xfrm>
                  <a:off x="1533" y="2642"/>
                  <a:ext cx="0" cy="384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77" name="Text Box 59"/>
                <p:cNvSpPr txBox="1"/>
                <p:nvPr/>
              </p:nvSpPr>
              <p:spPr>
                <a:xfrm>
                  <a:off x="762" y="2680"/>
                  <a:ext cx="357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10V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78" name="Text Box 60"/>
                <p:cNvSpPr txBox="1"/>
                <p:nvPr/>
              </p:nvSpPr>
              <p:spPr>
                <a:xfrm>
                  <a:off x="1086" y="1960"/>
                  <a:ext cx="293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1</a:t>
                  </a: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  <a:sym typeface="Symbol" panose="05050102010706020507" pitchFamily="18" charset="2"/>
                    </a:rPr>
                    <a:t>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26679" name="Text Box 61"/>
                <p:cNvSpPr txBox="1"/>
                <p:nvPr/>
              </p:nvSpPr>
              <p:spPr>
                <a:xfrm>
                  <a:off x="1675" y="1960"/>
                  <a:ext cx="293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4</a:t>
                  </a: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  <a:sym typeface="Symbol" panose="05050102010706020507" pitchFamily="18" charset="2"/>
                    </a:rPr>
                    <a:t>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26680" name="Line 62"/>
                <p:cNvSpPr/>
                <p:nvPr/>
              </p:nvSpPr>
              <p:spPr>
                <a:xfrm>
                  <a:off x="2250" y="2762"/>
                  <a:ext cx="0" cy="144"/>
                </a:xfrm>
                <a:prstGeom prst="line">
                  <a:avLst/>
                </a:prstGeom>
                <a:ln w="38100" cap="flat" cmpd="sng">
                  <a:solidFill>
                    <a:srgbClr val="00FFFF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81" name="Rectangle 63"/>
                <p:cNvSpPr/>
                <p:nvPr/>
              </p:nvSpPr>
              <p:spPr>
                <a:xfrm>
                  <a:off x="408" y="1769"/>
                  <a:ext cx="520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0</a:t>
                  </a:r>
                  <a:r>
                    <a:rPr lang="en-US" altLang="zh-CN" b="1" baseline="30000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r>
                    <a:rPr lang="zh-CN" altLang="en-US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电路</a:t>
                  </a:r>
                  <a:endParaRPr lang="zh-CN" altLang="en-US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6682" name="Text Box 64"/>
                <p:cNvSpPr txBox="1"/>
                <p:nvPr/>
              </p:nvSpPr>
              <p:spPr>
                <a:xfrm>
                  <a:off x="1876" y="2595"/>
                  <a:ext cx="286" cy="20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2A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6661" name="Oval 65"/>
              <p:cNvSpPr/>
              <p:nvPr/>
            </p:nvSpPr>
            <p:spPr>
              <a:xfrm>
                <a:off x="2146" y="2492"/>
                <a:ext cx="227" cy="209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6659" name="Line 66"/>
            <p:cNvSpPr/>
            <p:nvPr/>
          </p:nvSpPr>
          <p:spPr>
            <a:xfrm>
              <a:off x="2146" y="2601"/>
              <a:ext cx="21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55" name="Text Box 67"/>
          <p:cNvSpPr txBox="1"/>
          <p:nvPr/>
        </p:nvSpPr>
        <p:spPr>
          <a:xfrm>
            <a:off x="8256588" y="762318"/>
            <a:ext cx="107950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先求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63556" name="Object 68"/>
          <p:cNvGraphicFramePr>
            <a:graphicFrameLocks noChangeAspect="1"/>
          </p:cNvGraphicFramePr>
          <p:nvPr/>
        </p:nvGraphicFramePr>
        <p:xfrm>
          <a:off x="6096000" y="3237230"/>
          <a:ext cx="27352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219200" imgH="400050" progId="Equation.3">
                  <p:embed/>
                </p:oleObj>
              </mc:Choice>
              <mc:Fallback>
                <p:oleObj name="" r:id="rId5" imgW="1219200" imgH="40005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96000" y="3237230"/>
                        <a:ext cx="2735263" cy="898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57" name="Text Box 69"/>
          <p:cNvSpPr txBox="1"/>
          <p:nvPr/>
        </p:nvSpPr>
        <p:spPr>
          <a:xfrm>
            <a:off x="5880100" y="5010468"/>
            <a:ext cx="140525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由换路定律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:</a:t>
            </a:r>
            <a:endParaRPr lang="en-US" altLang="zh-CN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3558" name="AutoShape 70" descr="羊皮纸"/>
          <p:cNvSpPr/>
          <p:nvPr/>
        </p:nvSpPr>
        <p:spPr>
          <a:xfrm>
            <a:off x="2279650" y="5829618"/>
            <a:ext cx="1657350" cy="863600"/>
          </a:xfrm>
          <a:prstGeom prst="wedgeRoundRectCallout">
            <a:avLst>
              <a:gd name="adj1" fmla="val 89847"/>
              <a:gd name="adj2" fmla="val -112685"/>
              <a:gd name="adj3" fmla="val 16667"/>
            </a:avLst>
          </a:prstGeom>
          <a:blipFill rotWithShape="1">
            <a:blip r:embed="rId7"/>
          </a:blipFill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电感用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rPr>
              <a:t>电流源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替代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63559" name="Object 71"/>
          <p:cNvGraphicFramePr>
            <a:graphicFrameLocks noChangeAspect="1"/>
          </p:cNvGraphicFramePr>
          <p:nvPr/>
        </p:nvGraphicFramePr>
        <p:xfrm>
          <a:off x="9336088" y="717868"/>
          <a:ext cx="9588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8" imgW="419100" imgH="219075" progId="Equation.3">
                  <p:embed/>
                </p:oleObj>
              </mc:Choice>
              <mc:Fallback>
                <p:oleObj name="" r:id="rId8" imgW="419100" imgH="219075" progId="Equation.3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336088" y="717868"/>
                        <a:ext cx="958850" cy="506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60" name="Group 72"/>
          <p:cNvGrpSpPr/>
          <p:nvPr/>
        </p:nvGrpSpPr>
        <p:grpSpPr>
          <a:xfrm>
            <a:off x="6096000" y="1194692"/>
            <a:ext cx="2376488" cy="1729801"/>
            <a:chOff x="3396" y="230"/>
            <a:chExt cx="1662" cy="1191"/>
          </a:xfrm>
        </p:grpSpPr>
        <p:sp>
          <p:nvSpPr>
            <p:cNvPr id="26642" name="Line 73"/>
            <p:cNvSpPr/>
            <p:nvPr/>
          </p:nvSpPr>
          <p:spPr>
            <a:xfrm>
              <a:off x="5057" y="799"/>
              <a:ext cx="1" cy="62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Rectangle 74"/>
            <p:cNvSpPr/>
            <p:nvPr/>
          </p:nvSpPr>
          <p:spPr>
            <a:xfrm>
              <a:off x="3885" y="463"/>
              <a:ext cx="293" cy="107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6644" name="Rectangle 75"/>
            <p:cNvSpPr/>
            <p:nvPr/>
          </p:nvSpPr>
          <p:spPr>
            <a:xfrm>
              <a:off x="4471" y="463"/>
              <a:ext cx="294" cy="107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6645" name="Line 76"/>
            <p:cNvSpPr/>
            <p:nvPr/>
          </p:nvSpPr>
          <p:spPr>
            <a:xfrm>
              <a:off x="3396" y="889"/>
              <a:ext cx="342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Line 77"/>
            <p:cNvSpPr/>
            <p:nvPr/>
          </p:nvSpPr>
          <p:spPr>
            <a:xfrm>
              <a:off x="3445" y="995"/>
              <a:ext cx="196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Line 78"/>
            <p:cNvSpPr/>
            <p:nvPr/>
          </p:nvSpPr>
          <p:spPr>
            <a:xfrm flipV="1">
              <a:off x="3543" y="517"/>
              <a:ext cx="0" cy="37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Line 79"/>
            <p:cNvSpPr/>
            <p:nvPr/>
          </p:nvSpPr>
          <p:spPr>
            <a:xfrm>
              <a:off x="3543" y="995"/>
              <a:ext cx="0" cy="4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Line 80"/>
            <p:cNvSpPr/>
            <p:nvPr/>
          </p:nvSpPr>
          <p:spPr>
            <a:xfrm>
              <a:off x="3543" y="1421"/>
              <a:ext cx="1515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Line 81"/>
            <p:cNvSpPr/>
            <p:nvPr/>
          </p:nvSpPr>
          <p:spPr>
            <a:xfrm>
              <a:off x="3543" y="517"/>
              <a:ext cx="34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Line 82"/>
            <p:cNvSpPr/>
            <p:nvPr/>
          </p:nvSpPr>
          <p:spPr>
            <a:xfrm>
              <a:off x="4178" y="517"/>
              <a:ext cx="29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Line 83"/>
            <p:cNvSpPr/>
            <p:nvPr/>
          </p:nvSpPr>
          <p:spPr>
            <a:xfrm>
              <a:off x="4765" y="517"/>
              <a:ext cx="29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Line 84"/>
            <p:cNvSpPr/>
            <p:nvPr/>
          </p:nvSpPr>
          <p:spPr>
            <a:xfrm flipH="1">
              <a:off x="5058" y="517"/>
              <a:ext cx="0" cy="29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Text Box 85"/>
            <p:cNvSpPr txBox="1"/>
            <p:nvPr/>
          </p:nvSpPr>
          <p:spPr>
            <a:xfrm>
              <a:off x="3520" y="1029"/>
              <a:ext cx="403" cy="2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6655" name="Text Box 86"/>
            <p:cNvSpPr txBox="1"/>
            <p:nvPr/>
          </p:nvSpPr>
          <p:spPr>
            <a:xfrm>
              <a:off x="3855" y="230"/>
              <a:ext cx="331" cy="2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6656" name="Text Box 87"/>
            <p:cNvSpPr txBox="1"/>
            <p:nvPr/>
          </p:nvSpPr>
          <p:spPr>
            <a:xfrm>
              <a:off x="4454" y="230"/>
              <a:ext cx="331" cy="2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4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6657" name="Line 88"/>
            <p:cNvSpPr/>
            <p:nvPr/>
          </p:nvSpPr>
          <p:spPr>
            <a:xfrm>
              <a:off x="4967" y="1128"/>
              <a:ext cx="0" cy="16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77" name="Text Box 89"/>
          <p:cNvSpPr txBox="1"/>
          <p:nvPr/>
        </p:nvSpPr>
        <p:spPr>
          <a:xfrm>
            <a:off x="7608888" y="645001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解</a:t>
            </a:r>
            <a:endParaRPr lang="zh-CN" altLang="en-US" sz="2800" b="1" dirty="0">
              <a:solidFill>
                <a:schemeClr val="tx1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63578" name="AutoShape 90" descr="羊皮纸"/>
          <p:cNvSpPr/>
          <p:nvPr/>
        </p:nvSpPr>
        <p:spPr>
          <a:xfrm>
            <a:off x="9336088" y="1294130"/>
            <a:ext cx="539750" cy="1727200"/>
          </a:xfrm>
          <a:prstGeom prst="wedgeRoundRectCallout">
            <a:avLst>
              <a:gd name="adj1" fmla="val -187060"/>
              <a:gd name="adj2" fmla="val -829"/>
              <a:gd name="adj3" fmla="val 16667"/>
            </a:avLst>
          </a:prstGeom>
          <a:blipFill rotWithShape="1">
            <a:blip r:embed="rId7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电感短路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2000"/>
                                        <p:tgtEl>
                                          <p:spTgt spid="63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3000"/>
                                        <p:tgtEl>
                                          <p:spTgt spid="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6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2" dur="2000"/>
                                        <p:tgtEl>
                                          <p:spTgt spid="6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  <p:bldP spid="63492" grpId="0" build="p"/>
      <p:bldP spid="63494" grpId="0" bldLvl="0" animBg="1"/>
      <p:bldP spid="63495" grpId="0"/>
      <p:bldP spid="63555" grpId="0"/>
      <p:bldP spid="63557" grpId="0"/>
      <p:bldP spid="63558" grpId="0" bldLvl="0" animBg="1"/>
      <p:bldP spid="63577" grpId="0" bldLvl="0" animBg="1"/>
      <p:bldP spid="6357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/>
          <p:nvPr/>
        </p:nvSpPr>
        <p:spPr>
          <a:xfrm>
            <a:off x="1992313" y="665639"/>
            <a:ext cx="2776220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663300"/>
                </a:solidFill>
                <a:latin typeface="黑体" pitchFamily="49" charset="-122"/>
                <a:ea typeface="黑体" pitchFamily="49" charset="-122"/>
              </a:rPr>
              <a:t>求初始值的步骤</a:t>
            </a:r>
            <a:r>
              <a:rPr lang="en-US" altLang="zh-CN" sz="2800" b="1" dirty="0">
                <a:solidFill>
                  <a:srgbClr val="663300"/>
                </a:solidFill>
                <a:latin typeface="黑体" pitchFamily="49" charset="-122"/>
                <a:ea typeface="黑体" pitchFamily="49" charset="-122"/>
              </a:rPr>
              <a:t>:</a:t>
            </a:r>
            <a:endParaRPr lang="en-US" altLang="zh-CN" sz="2800" b="1" dirty="0">
              <a:solidFill>
                <a:srgbClr val="6633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4515" name="Text Box 3"/>
          <p:cNvSpPr txBox="1"/>
          <p:nvPr/>
        </p:nvSpPr>
        <p:spPr>
          <a:xfrm>
            <a:off x="1558925" y="1308259"/>
            <a:ext cx="9575800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1.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由换路前电路（一般为稳定状态）求</a:t>
            </a:r>
            <a:r>
              <a:rPr lang="en-US" altLang="zh-CN" sz="2800" b="1" i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(0</a:t>
            </a:r>
            <a:r>
              <a:rPr lang="zh-CN" altLang="en-US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－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和</a:t>
            </a:r>
            <a:r>
              <a:rPr lang="en-US" altLang="zh-CN" sz="2800" b="1" i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(0</a:t>
            </a:r>
            <a:r>
              <a:rPr lang="zh-CN" altLang="en-US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－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；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16" name="Text Box 4"/>
          <p:cNvSpPr txBox="1"/>
          <p:nvPr/>
        </p:nvSpPr>
        <p:spPr>
          <a:xfrm>
            <a:off x="1566863" y="1971834"/>
            <a:ext cx="6977062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2.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由换路定律得 </a:t>
            </a:r>
            <a:r>
              <a:rPr lang="en-US" altLang="zh-CN" sz="2800" b="1" i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(0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)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和 </a:t>
            </a:r>
            <a:r>
              <a:rPr lang="en-US" altLang="zh-CN" sz="2800" b="1" i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(0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17" name="Text Box 5"/>
          <p:cNvSpPr txBox="1"/>
          <p:nvPr/>
        </p:nvSpPr>
        <p:spPr>
          <a:xfrm>
            <a:off x="1558925" y="2662397"/>
            <a:ext cx="4176713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3.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画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等效电路。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18" name="Text Box 6"/>
          <p:cNvSpPr txBox="1"/>
          <p:nvPr/>
        </p:nvSpPr>
        <p:spPr>
          <a:xfrm>
            <a:off x="1558925" y="5284947"/>
            <a:ext cx="6337300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4.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由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电路求所需各变量的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sz="2800" b="1" baseline="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值。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19" name="Text Box 7"/>
          <p:cNvSpPr txBox="1"/>
          <p:nvPr/>
        </p:nvSpPr>
        <p:spPr>
          <a:xfrm>
            <a:off x="2946400" y="4261009"/>
            <a:ext cx="7470775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b.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电容（电感）用电压源（电流源）替代。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20" name="Text Box 8"/>
          <p:cNvSpPr txBox="1"/>
          <p:nvPr/>
        </p:nvSpPr>
        <p:spPr>
          <a:xfrm>
            <a:off x="2925763" y="3381534"/>
            <a:ext cx="4178300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a.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换路后的电路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21" name="Text Box 9"/>
          <p:cNvSpPr txBox="1"/>
          <p:nvPr/>
        </p:nvSpPr>
        <p:spPr>
          <a:xfrm>
            <a:off x="2028825" y="4800600"/>
            <a:ext cx="903605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（取</a:t>
            </a: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altLang="zh-CN" b="1" baseline="30000" dirty="0">
                <a:latin typeface="楷体_GB2312" pitchFamily="1" charset="-122"/>
                <a:ea typeface="楷体_GB2312" pitchFamily="1" charset="-122"/>
              </a:rPr>
              <a:t>+</a:t>
            </a:r>
            <a:r>
              <a:rPr lang="zh-CN" altLang="en-US" b="1" dirty="0">
                <a:latin typeface="楷体_GB2312" pitchFamily="1" charset="-122"/>
                <a:ea typeface="楷体_GB2312" pitchFamily="1" charset="-122"/>
              </a:rPr>
              <a:t>时刻值，方向与原假定的电容电压、电感电流方向相同）。</a:t>
            </a:r>
            <a:endParaRPr lang="zh-CN" altLang="en-US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4522" name="AutoShape 10"/>
          <p:cNvSpPr/>
          <p:nvPr/>
        </p:nvSpPr>
        <p:spPr>
          <a:xfrm>
            <a:off x="2782888" y="3629025"/>
            <a:ext cx="142875" cy="1008063"/>
          </a:xfrm>
          <a:prstGeom prst="leftBrace">
            <a:avLst>
              <a:gd name="adj1" fmla="val 58796"/>
              <a:gd name="adj2" fmla="val 50000"/>
            </a:avLst>
          </a:prstGeom>
          <a:noFill/>
          <a:ln w="381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64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ldLvl="0" animBg="1"/>
      <p:bldP spid="64515" grpId="0" build="p"/>
      <p:bldP spid="64516" grpId="0" build="p"/>
      <p:bldP spid="64517" grpId="0"/>
      <p:bldP spid="64518" grpId="0" build="p"/>
      <p:bldP spid="64519" grpId="0"/>
      <p:bldP spid="64520" grpId="0"/>
      <p:bldP spid="645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/>
          <p:nvPr/>
        </p:nvSpPr>
        <p:spPr>
          <a:xfrm>
            <a:off x="6383338" y="3449162"/>
            <a:ext cx="3744912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7587" name="Text Box 3"/>
          <p:cNvSpPr txBox="1"/>
          <p:nvPr/>
        </p:nvSpPr>
        <p:spPr>
          <a:xfrm>
            <a:off x="6367463" y="4241324"/>
            <a:ext cx="3976687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 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RI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7588" name="Text Box 4"/>
          <p:cNvSpPr txBox="1"/>
          <p:nvPr/>
        </p:nvSpPr>
        <p:spPr>
          <a:xfrm>
            <a:off x="6383338" y="6257449"/>
            <a:ext cx="2182812" cy="5219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 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- RI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S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7589" name="Text Box 5"/>
          <p:cNvSpPr txBox="1"/>
          <p:nvPr/>
        </p:nvSpPr>
        <p:spPr>
          <a:xfrm>
            <a:off x="2927350" y="742950"/>
            <a:ext cx="202057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求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  , 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endParaRPr lang="en-US" altLang="zh-CN" sz="2000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28678" name="Text Box 6"/>
          <p:cNvSpPr txBox="1"/>
          <p:nvPr/>
        </p:nvSpPr>
        <p:spPr>
          <a:xfrm>
            <a:off x="3710623" y="3134678"/>
            <a:ext cx="309880" cy="3683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endParaRPr lang="zh-CN" altLang="zh-CN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6456363" y="5395278"/>
          <a:ext cx="29368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371600" imgH="400050" progId="Equation.3">
                  <p:embed/>
                </p:oleObj>
              </mc:Choice>
              <mc:Fallback>
                <p:oleObj name="" r:id="rId1" imgW="1371600" imgH="400050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56363" y="5395278"/>
                        <a:ext cx="2936875" cy="858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2" name="Text Box 8"/>
          <p:cNvSpPr txBox="1"/>
          <p:nvPr/>
        </p:nvSpPr>
        <p:spPr>
          <a:xfrm>
            <a:off x="1774825" y="712311"/>
            <a:ext cx="1008063" cy="521970"/>
          </a:xfrm>
          <a:prstGeom prst="rect">
            <a:avLst/>
          </a:prstGeom>
          <a:solidFill>
            <a:srgbClr val="993366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3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7593" name="Group 9"/>
          <p:cNvGrpSpPr/>
          <p:nvPr/>
        </p:nvGrpSpPr>
        <p:grpSpPr>
          <a:xfrm>
            <a:off x="1949450" y="1072516"/>
            <a:ext cx="4206875" cy="2006599"/>
            <a:chOff x="338" y="312"/>
            <a:chExt cx="2650" cy="1264"/>
          </a:xfrm>
        </p:grpSpPr>
        <p:sp>
          <p:nvSpPr>
            <p:cNvPr id="28719" name="Line 10"/>
            <p:cNvSpPr/>
            <p:nvPr/>
          </p:nvSpPr>
          <p:spPr>
            <a:xfrm flipH="1" flipV="1">
              <a:off x="1054" y="987"/>
              <a:ext cx="151" cy="26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0" name="Text Box 11"/>
            <p:cNvSpPr txBox="1"/>
            <p:nvPr/>
          </p:nvSpPr>
          <p:spPr>
            <a:xfrm>
              <a:off x="1100" y="1211"/>
              <a:ext cx="51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K(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=0)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21" name="Line 12"/>
            <p:cNvSpPr/>
            <p:nvPr/>
          </p:nvSpPr>
          <p:spPr>
            <a:xfrm flipV="1">
              <a:off x="1567" y="742"/>
              <a:ext cx="1031" cy="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2" name="Line 13"/>
            <p:cNvSpPr/>
            <p:nvPr/>
          </p:nvSpPr>
          <p:spPr>
            <a:xfrm flipH="1">
              <a:off x="703" y="751"/>
              <a:ext cx="48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3" name="Line 14"/>
            <p:cNvSpPr/>
            <p:nvPr/>
          </p:nvSpPr>
          <p:spPr>
            <a:xfrm>
              <a:off x="703" y="751"/>
              <a:ext cx="0" cy="81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4" name="Line 15"/>
            <p:cNvSpPr/>
            <p:nvPr/>
          </p:nvSpPr>
          <p:spPr>
            <a:xfrm flipH="1" flipV="1">
              <a:off x="703" y="1567"/>
              <a:ext cx="1894" cy="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5" name="Line 16"/>
            <p:cNvSpPr/>
            <p:nvPr/>
          </p:nvSpPr>
          <p:spPr>
            <a:xfrm>
              <a:off x="1039" y="751"/>
              <a:ext cx="0" cy="24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6" name="Line 17"/>
            <p:cNvSpPr/>
            <p:nvPr/>
          </p:nvSpPr>
          <p:spPr>
            <a:xfrm flipV="1">
              <a:off x="1039" y="1183"/>
              <a:ext cx="0" cy="38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7" name="Line 18"/>
            <p:cNvSpPr/>
            <p:nvPr/>
          </p:nvSpPr>
          <p:spPr>
            <a:xfrm flipV="1">
              <a:off x="1039" y="943"/>
              <a:ext cx="144" cy="2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728" name="Group 19"/>
            <p:cNvGrpSpPr/>
            <p:nvPr/>
          </p:nvGrpSpPr>
          <p:grpSpPr>
            <a:xfrm>
              <a:off x="1144" y="736"/>
              <a:ext cx="567" cy="368"/>
              <a:chOff x="831" y="767"/>
              <a:chExt cx="567" cy="368"/>
            </a:xfrm>
          </p:grpSpPr>
          <p:grpSp>
            <p:nvGrpSpPr>
              <p:cNvPr id="28761" name="Group 20"/>
              <p:cNvGrpSpPr/>
              <p:nvPr/>
            </p:nvGrpSpPr>
            <p:grpSpPr>
              <a:xfrm>
                <a:off x="831" y="796"/>
                <a:ext cx="567" cy="232"/>
                <a:chOff x="831" y="796"/>
                <a:chExt cx="567" cy="232"/>
              </a:xfrm>
            </p:grpSpPr>
            <p:sp>
              <p:nvSpPr>
                <p:cNvPr id="28763" name="Text Box 21"/>
                <p:cNvSpPr txBox="1"/>
                <p:nvPr/>
              </p:nvSpPr>
              <p:spPr>
                <a:xfrm>
                  <a:off x="831" y="796"/>
                  <a:ext cx="194" cy="2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宋体" pitchFamily="2" charset="-122"/>
                    </a:rPr>
                    <a:t>+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8764" name="Text Box 22"/>
                <p:cNvSpPr txBox="1"/>
                <p:nvPr/>
              </p:nvSpPr>
              <p:spPr>
                <a:xfrm>
                  <a:off x="1214" y="796"/>
                  <a:ext cx="184" cy="2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  <a:ea typeface="黑体" pitchFamily="49" charset="-122"/>
                    </a:rPr>
                    <a:t>–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8762" name="Text Box 23"/>
              <p:cNvSpPr txBox="1"/>
              <p:nvPr/>
            </p:nvSpPr>
            <p:spPr>
              <a:xfrm>
                <a:off x="973" y="767"/>
                <a:ext cx="302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29" name="Line 24"/>
            <p:cNvSpPr/>
            <p:nvPr/>
          </p:nvSpPr>
          <p:spPr>
            <a:xfrm>
              <a:off x="1795" y="794"/>
              <a:ext cx="240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0" name="Text Box 25"/>
            <p:cNvSpPr txBox="1"/>
            <p:nvPr/>
          </p:nvSpPr>
          <p:spPr>
            <a:xfrm>
              <a:off x="1826" y="312"/>
              <a:ext cx="288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8731" name="Group 26"/>
            <p:cNvGrpSpPr/>
            <p:nvPr/>
          </p:nvGrpSpPr>
          <p:grpSpPr>
            <a:xfrm>
              <a:off x="2511" y="1134"/>
              <a:ext cx="192" cy="96"/>
              <a:chOff x="2112" y="2304"/>
              <a:chExt cx="192" cy="96"/>
            </a:xfrm>
          </p:grpSpPr>
          <p:sp>
            <p:nvSpPr>
              <p:cNvPr id="28759" name="Line 27"/>
              <p:cNvSpPr/>
              <p:nvPr/>
            </p:nvSpPr>
            <p:spPr>
              <a:xfrm>
                <a:off x="2112" y="2304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0" name="Line 28"/>
              <p:cNvSpPr/>
              <p:nvPr/>
            </p:nvSpPr>
            <p:spPr>
              <a:xfrm>
                <a:off x="2112" y="2400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732" name="Line 29"/>
            <p:cNvSpPr/>
            <p:nvPr/>
          </p:nvSpPr>
          <p:spPr>
            <a:xfrm flipV="1">
              <a:off x="2607" y="1230"/>
              <a:ext cx="0" cy="3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3" name="Line 30"/>
            <p:cNvSpPr/>
            <p:nvPr/>
          </p:nvSpPr>
          <p:spPr>
            <a:xfrm>
              <a:off x="2607" y="750"/>
              <a:ext cx="0" cy="38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4" name="Text Box 31"/>
            <p:cNvSpPr txBox="1"/>
            <p:nvPr/>
          </p:nvSpPr>
          <p:spPr>
            <a:xfrm>
              <a:off x="2267" y="1047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8735" name="Group 32"/>
            <p:cNvGrpSpPr/>
            <p:nvPr/>
          </p:nvGrpSpPr>
          <p:grpSpPr>
            <a:xfrm>
              <a:off x="2727" y="856"/>
              <a:ext cx="194" cy="611"/>
              <a:chOff x="1647" y="1276"/>
              <a:chExt cx="194" cy="611"/>
            </a:xfrm>
          </p:grpSpPr>
          <p:sp>
            <p:nvSpPr>
              <p:cNvPr id="28757" name="Text Box 33"/>
              <p:cNvSpPr txBox="1"/>
              <p:nvPr/>
            </p:nvSpPr>
            <p:spPr>
              <a:xfrm>
                <a:off x="1647" y="1276"/>
                <a:ext cx="194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宋体" pitchFamily="2" charset="-122"/>
                  </a:rPr>
                  <a:t>+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8758" name="Text Box 34"/>
              <p:cNvSpPr txBox="1"/>
              <p:nvPr/>
            </p:nvSpPr>
            <p:spPr>
              <a:xfrm>
                <a:off x="1647" y="1665"/>
                <a:ext cx="181" cy="2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–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36" name="Text Box 35"/>
            <p:cNvSpPr txBox="1"/>
            <p:nvPr/>
          </p:nvSpPr>
          <p:spPr>
            <a:xfrm>
              <a:off x="2668" y="971"/>
              <a:ext cx="320" cy="36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37" name="Text Box 36"/>
            <p:cNvSpPr txBox="1"/>
            <p:nvPr/>
          </p:nvSpPr>
          <p:spPr>
            <a:xfrm>
              <a:off x="1340" y="360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8738" name="Group 37"/>
            <p:cNvGrpSpPr/>
            <p:nvPr/>
          </p:nvGrpSpPr>
          <p:grpSpPr>
            <a:xfrm>
              <a:off x="1872" y="751"/>
              <a:ext cx="326" cy="816"/>
              <a:chOff x="1180" y="720"/>
              <a:chExt cx="317" cy="816"/>
            </a:xfrm>
          </p:grpSpPr>
          <p:sp>
            <p:nvSpPr>
              <p:cNvPr id="28754" name="Line 38"/>
              <p:cNvSpPr/>
              <p:nvPr/>
            </p:nvSpPr>
            <p:spPr>
              <a:xfrm>
                <a:off x="1440" y="720"/>
                <a:ext cx="0" cy="81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5" name="Text Box 39"/>
              <p:cNvSpPr txBox="1"/>
              <p:nvPr/>
            </p:nvSpPr>
            <p:spPr>
              <a:xfrm>
                <a:off x="1180" y="979"/>
                <a:ext cx="206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8756" name="Rectangle 40"/>
              <p:cNvSpPr/>
              <p:nvPr/>
            </p:nvSpPr>
            <p:spPr>
              <a:xfrm>
                <a:off x="1401" y="999"/>
                <a:ext cx="96" cy="240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39" name="Text Box 41"/>
            <p:cNvSpPr txBox="1"/>
            <p:nvPr/>
          </p:nvSpPr>
          <p:spPr>
            <a:xfrm>
              <a:off x="338" y="1025"/>
              <a:ext cx="22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40" name="Line 42"/>
            <p:cNvSpPr/>
            <p:nvPr/>
          </p:nvSpPr>
          <p:spPr>
            <a:xfrm flipV="1">
              <a:off x="696" y="832"/>
              <a:ext cx="0" cy="19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741" name="Group 43"/>
            <p:cNvGrpSpPr/>
            <p:nvPr/>
          </p:nvGrpSpPr>
          <p:grpSpPr>
            <a:xfrm>
              <a:off x="599" y="1058"/>
              <a:ext cx="192" cy="192"/>
              <a:chOff x="288" y="1008"/>
              <a:chExt cx="192" cy="192"/>
            </a:xfrm>
          </p:grpSpPr>
          <p:sp>
            <p:nvSpPr>
              <p:cNvPr id="28752" name="Oval 44"/>
              <p:cNvSpPr/>
              <p:nvPr/>
            </p:nvSpPr>
            <p:spPr>
              <a:xfrm>
                <a:off x="288" y="1008"/>
                <a:ext cx="192" cy="192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cxnSp>
            <p:nvCxnSpPr>
              <p:cNvPr id="28753" name="AutoShape 45"/>
              <p:cNvCxnSpPr>
                <a:stCxn id="28752" idx="2"/>
                <a:endCxn id="28752" idx="6"/>
              </p:cNvCxnSpPr>
              <p:nvPr/>
            </p:nvCxnSpPr>
            <p:spPr>
              <a:xfrm>
                <a:off x="288" y="1104"/>
                <a:ext cx="192" cy="0"/>
              </a:xfrm>
              <a:prstGeom prst="straightConnector1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grpSp>
          <p:nvGrpSpPr>
            <p:cNvPr id="28742" name="Group 46"/>
            <p:cNvGrpSpPr/>
            <p:nvPr/>
          </p:nvGrpSpPr>
          <p:grpSpPr>
            <a:xfrm rot="-5400000">
              <a:off x="1300" y="549"/>
              <a:ext cx="170" cy="431"/>
              <a:chOff x="2091" y="1636"/>
              <a:chExt cx="170" cy="467"/>
            </a:xfrm>
          </p:grpSpPr>
          <p:grpSp>
            <p:nvGrpSpPr>
              <p:cNvPr id="28745" name="Group 47"/>
              <p:cNvGrpSpPr/>
              <p:nvPr/>
            </p:nvGrpSpPr>
            <p:grpSpPr>
              <a:xfrm>
                <a:off x="2147" y="1660"/>
                <a:ext cx="114" cy="443"/>
                <a:chOff x="1360" y="3237"/>
                <a:chExt cx="114" cy="443"/>
              </a:xfrm>
            </p:grpSpPr>
            <p:grpSp>
              <p:nvGrpSpPr>
                <p:cNvPr id="28747" name="Group 48"/>
                <p:cNvGrpSpPr/>
                <p:nvPr/>
              </p:nvGrpSpPr>
              <p:grpSpPr>
                <a:xfrm>
                  <a:off x="1360" y="3237"/>
                  <a:ext cx="113" cy="214"/>
                  <a:chOff x="887" y="1182"/>
                  <a:chExt cx="113" cy="214"/>
                </a:xfrm>
              </p:grpSpPr>
              <p:sp>
                <p:nvSpPr>
                  <p:cNvPr id="28750" name="Oval 49"/>
                  <p:cNvSpPr/>
                  <p:nvPr/>
                </p:nvSpPr>
                <p:spPr>
                  <a:xfrm>
                    <a:off x="891" y="1182"/>
                    <a:ext cx="109" cy="10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28751" name="Oval 50"/>
                  <p:cNvSpPr/>
                  <p:nvPr/>
                </p:nvSpPr>
                <p:spPr>
                  <a:xfrm>
                    <a:off x="887" y="1287"/>
                    <a:ext cx="109" cy="10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28748" name="Oval 51"/>
                <p:cNvSpPr/>
                <p:nvPr/>
              </p:nvSpPr>
              <p:spPr>
                <a:xfrm>
                  <a:off x="1365" y="3457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8749" name="Oval 52"/>
                <p:cNvSpPr/>
                <p:nvPr/>
              </p:nvSpPr>
              <p:spPr>
                <a:xfrm>
                  <a:off x="1361" y="3571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8746" name="Rectangle 53"/>
              <p:cNvSpPr/>
              <p:nvPr/>
            </p:nvSpPr>
            <p:spPr>
              <a:xfrm>
                <a:off x="2091" y="1636"/>
                <a:ext cx="100" cy="464"/>
              </a:xfrm>
              <a:prstGeom prst="rect">
                <a:avLst/>
              </a:prstGeom>
              <a:solidFill>
                <a:srgbClr val="000099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43" name="Line 54"/>
            <p:cNvSpPr/>
            <p:nvPr/>
          </p:nvSpPr>
          <p:spPr>
            <a:xfrm>
              <a:off x="2610" y="795"/>
              <a:ext cx="0" cy="12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4" name="Text Box 55"/>
            <p:cNvSpPr txBox="1"/>
            <p:nvPr/>
          </p:nvSpPr>
          <p:spPr>
            <a:xfrm>
              <a:off x="2639" y="661"/>
              <a:ext cx="2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67640" name="Text Box 56"/>
          <p:cNvSpPr txBox="1"/>
          <p:nvPr/>
        </p:nvSpPr>
        <p:spPr>
          <a:xfrm>
            <a:off x="6311900" y="785336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pSp>
        <p:nvGrpSpPr>
          <p:cNvPr id="67641" name="Group 57"/>
          <p:cNvGrpSpPr/>
          <p:nvPr/>
        </p:nvGrpSpPr>
        <p:grpSpPr>
          <a:xfrm>
            <a:off x="2124076" y="3495040"/>
            <a:ext cx="3971924" cy="2498725"/>
            <a:chOff x="423" y="1820"/>
            <a:chExt cx="2502" cy="1574"/>
          </a:xfrm>
        </p:grpSpPr>
        <p:sp>
          <p:nvSpPr>
            <p:cNvPr id="28698" name="Text Box 58"/>
            <p:cNvSpPr txBox="1"/>
            <p:nvPr/>
          </p:nvSpPr>
          <p:spPr>
            <a:xfrm>
              <a:off x="423" y="1964"/>
              <a:ext cx="575" cy="25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0</a:t>
              </a:r>
              <a:r>
                <a:rPr lang="en-US" altLang="zh-CN" sz="2000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+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电路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699" name="Rectangle 59"/>
            <p:cNvSpPr/>
            <p:nvPr/>
          </p:nvSpPr>
          <p:spPr>
            <a:xfrm>
              <a:off x="613" y="2434"/>
              <a:ext cx="1632" cy="960"/>
            </a:xfrm>
            <a:prstGeom prst="rect">
              <a:avLst/>
            </a:prstGeom>
            <a:noFill/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700" name="Line 60"/>
            <p:cNvSpPr/>
            <p:nvPr/>
          </p:nvSpPr>
          <p:spPr>
            <a:xfrm>
              <a:off x="1669" y="2434"/>
              <a:ext cx="0" cy="96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1" name="Text Box 61"/>
            <p:cNvSpPr txBox="1"/>
            <p:nvPr/>
          </p:nvSpPr>
          <p:spPr>
            <a:xfrm>
              <a:off x="987" y="2548"/>
              <a:ext cx="25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2" name="Text Box 62"/>
            <p:cNvSpPr txBox="1"/>
            <p:nvPr/>
          </p:nvSpPr>
          <p:spPr>
            <a:xfrm>
              <a:off x="819" y="2462"/>
              <a:ext cx="19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3" name="Text Box 63"/>
            <p:cNvSpPr txBox="1"/>
            <p:nvPr/>
          </p:nvSpPr>
          <p:spPr>
            <a:xfrm>
              <a:off x="1249" y="2414"/>
              <a:ext cx="18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4" name="Text Box 64"/>
            <p:cNvSpPr txBox="1"/>
            <p:nvPr/>
          </p:nvSpPr>
          <p:spPr>
            <a:xfrm>
              <a:off x="2397" y="2404"/>
              <a:ext cx="21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5" name="Line 65"/>
            <p:cNvSpPr/>
            <p:nvPr/>
          </p:nvSpPr>
          <p:spPr>
            <a:xfrm>
              <a:off x="2347" y="2425"/>
              <a:ext cx="0" cy="19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6" name="Rectangle 66"/>
            <p:cNvSpPr/>
            <p:nvPr/>
          </p:nvSpPr>
          <p:spPr>
            <a:xfrm>
              <a:off x="1621" y="2818"/>
              <a:ext cx="96" cy="240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707" name="Text Box 67"/>
            <p:cNvSpPr txBox="1"/>
            <p:nvPr/>
          </p:nvSpPr>
          <p:spPr>
            <a:xfrm>
              <a:off x="1397" y="2798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08" name="Oval 68"/>
            <p:cNvSpPr/>
            <p:nvPr/>
          </p:nvSpPr>
          <p:spPr>
            <a:xfrm>
              <a:off x="1045" y="2338"/>
              <a:ext cx="192" cy="19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cxnSp>
          <p:nvCxnSpPr>
            <p:cNvPr id="28709" name="AutoShape 69"/>
            <p:cNvCxnSpPr>
              <a:stCxn id="28708" idx="0"/>
              <a:endCxn id="28708" idx="4"/>
            </p:cNvCxnSpPr>
            <p:nvPr/>
          </p:nvCxnSpPr>
          <p:spPr>
            <a:xfrm>
              <a:off x="1141" y="2338"/>
              <a:ext cx="0" cy="192"/>
            </a:xfrm>
            <a:prstGeom prst="straightConnector1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cxnSp>
        <p:grpSp>
          <p:nvGrpSpPr>
            <p:cNvPr id="28710" name="Group 70"/>
            <p:cNvGrpSpPr/>
            <p:nvPr/>
          </p:nvGrpSpPr>
          <p:grpSpPr>
            <a:xfrm>
              <a:off x="1117" y="2068"/>
              <a:ext cx="369" cy="372"/>
              <a:chOff x="899" y="2077"/>
              <a:chExt cx="369" cy="372"/>
            </a:xfrm>
          </p:grpSpPr>
          <p:sp>
            <p:nvSpPr>
              <p:cNvPr id="28717" name="Line 71"/>
              <p:cNvSpPr/>
              <p:nvPr/>
            </p:nvSpPr>
            <p:spPr>
              <a:xfrm>
                <a:off x="1028" y="2449"/>
                <a:ext cx="240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8" name="Text Box 72"/>
              <p:cNvSpPr txBox="1"/>
              <p:nvPr/>
            </p:nvSpPr>
            <p:spPr>
              <a:xfrm>
                <a:off x="899" y="2077"/>
                <a:ext cx="223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8711" name="Text Box 73"/>
            <p:cNvSpPr txBox="1"/>
            <p:nvPr/>
          </p:nvSpPr>
          <p:spPr>
            <a:xfrm>
              <a:off x="2257" y="2835"/>
              <a:ext cx="66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 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12" name="Text Box 74"/>
            <p:cNvSpPr txBox="1"/>
            <p:nvPr/>
          </p:nvSpPr>
          <p:spPr>
            <a:xfrm>
              <a:off x="2307" y="2654"/>
              <a:ext cx="19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13" name="Text Box 75"/>
            <p:cNvSpPr txBox="1"/>
            <p:nvPr/>
          </p:nvSpPr>
          <p:spPr>
            <a:xfrm>
              <a:off x="2305" y="3038"/>
              <a:ext cx="18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–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714" name="Oval 76"/>
            <p:cNvSpPr/>
            <p:nvPr/>
          </p:nvSpPr>
          <p:spPr>
            <a:xfrm>
              <a:off x="2149" y="2866"/>
              <a:ext cx="192" cy="19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cxnSp>
          <p:nvCxnSpPr>
            <p:cNvPr id="28715" name="AutoShape 77"/>
            <p:cNvCxnSpPr>
              <a:stCxn id="28714" idx="0"/>
              <a:endCxn id="28714" idx="4"/>
            </p:cNvCxnSpPr>
            <p:nvPr/>
          </p:nvCxnSpPr>
          <p:spPr>
            <a:xfrm>
              <a:off x="2245" y="2866"/>
              <a:ext cx="0" cy="192"/>
            </a:xfrm>
            <a:prstGeom prst="straightConnector1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28716" name="Text Box 78"/>
            <p:cNvSpPr txBox="1"/>
            <p:nvPr/>
          </p:nvSpPr>
          <p:spPr>
            <a:xfrm>
              <a:off x="1456" y="1820"/>
              <a:ext cx="195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67663" name="Group 79"/>
          <p:cNvGrpSpPr/>
          <p:nvPr/>
        </p:nvGrpSpPr>
        <p:grpSpPr>
          <a:xfrm>
            <a:off x="6600825" y="1578928"/>
            <a:ext cx="3887788" cy="1524000"/>
            <a:chOff x="476" y="2575"/>
            <a:chExt cx="2317" cy="960"/>
          </a:xfrm>
        </p:grpSpPr>
        <p:sp>
          <p:nvSpPr>
            <p:cNvPr id="28687" name="Text Box 80"/>
            <p:cNvSpPr txBox="1"/>
            <p:nvPr/>
          </p:nvSpPr>
          <p:spPr>
            <a:xfrm>
              <a:off x="2064" y="2904"/>
              <a:ext cx="729" cy="251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0</a:t>
              </a:r>
              <a:r>
                <a:rPr lang="zh-CN" altLang="en-US" sz="2000" b="1" baseline="30000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－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503050405090304" pitchFamily="18" charset="0"/>
                </a:rPr>
                <a:t>电路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688" name="Rectangle 81"/>
            <p:cNvSpPr/>
            <p:nvPr/>
          </p:nvSpPr>
          <p:spPr>
            <a:xfrm>
              <a:off x="625" y="2575"/>
              <a:ext cx="1393" cy="960"/>
            </a:xfrm>
            <a:prstGeom prst="rect">
              <a:avLst/>
            </a:prstGeom>
            <a:noFill/>
            <a:ln w="28575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689" name="Line 82"/>
            <p:cNvSpPr/>
            <p:nvPr/>
          </p:nvSpPr>
          <p:spPr>
            <a:xfrm>
              <a:off x="1399" y="2575"/>
              <a:ext cx="0" cy="96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0" name="Rectangle 83"/>
            <p:cNvSpPr/>
            <p:nvPr/>
          </p:nvSpPr>
          <p:spPr>
            <a:xfrm>
              <a:off x="1351" y="2959"/>
              <a:ext cx="96" cy="240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691" name="Text Box 84"/>
            <p:cNvSpPr txBox="1"/>
            <p:nvPr/>
          </p:nvSpPr>
          <p:spPr>
            <a:xfrm>
              <a:off x="1133" y="2939"/>
              <a:ext cx="200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8692" name="Group 85"/>
            <p:cNvGrpSpPr/>
            <p:nvPr/>
          </p:nvGrpSpPr>
          <p:grpSpPr>
            <a:xfrm rot="5400000">
              <a:off x="453" y="2976"/>
              <a:ext cx="295" cy="249"/>
              <a:chOff x="966" y="2207"/>
              <a:chExt cx="192" cy="192"/>
            </a:xfrm>
          </p:grpSpPr>
          <p:sp>
            <p:nvSpPr>
              <p:cNvPr id="28696" name="Oval 86"/>
              <p:cNvSpPr/>
              <p:nvPr/>
            </p:nvSpPr>
            <p:spPr>
              <a:xfrm>
                <a:off x="966" y="2207"/>
                <a:ext cx="192" cy="192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cxnSp>
            <p:nvCxnSpPr>
              <p:cNvPr id="28697" name="AutoShape 87"/>
              <p:cNvCxnSpPr>
                <a:stCxn id="28696" idx="0"/>
                <a:endCxn id="28696" idx="4"/>
              </p:cNvCxnSpPr>
              <p:nvPr/>
            </p:nvCxnSpPr>
            <p:spPr>
              <a:xfrm>
                <a:off x="1062" y="2207"/>
                <a:ext cx="0" cy="192"/>
              </a:xfrm>
              <a:prstGeom prst="straightConnector1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28693" name="Line 88"/>
            <p:cNvSpPr/>
            <p:nvPr/>
          </p:nvSpPr>
          <p:spPr>
            <a:xfrm flipV="1">
              <a:off x="748" y="2704"/>
              <a:ext cx="0" cy="272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Text Box 89"/>
            <p:cNvSpPr txBox="1"/>
            <p:nvPr/>
          </p:nvSpPr>
          <p:spPr>
            <a:xfrm>
              <a:off x="772" y="2959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8695" name="Rectangle 90"/>
            <p:cNvSpPr/>
            <p:nvPr/>
          </p:nvSpPr>
          <p:spPr>
            <a:xfrm>
              <a:off x="1928" y="2840"/>
              <a:ext cx="181" cy="408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67675" name="Text Box 91"/>
          <p:cNvSpPr txBox="1"/>
          <p:nvPr/>
        </p:nvSpPr>
        <p:spPr>
          <a:xfrm>
            <a:off x="7175500" y="786765"/>
            <a:ext cx="22320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由</a:t>
            </a:r>
            <a:r>
              <a:rPr lang="en-US" altLang="zh-CN" sz="2000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sz="2000" b="1" baseline="30000" dirty="0">
                <a:solidFill>
                  <a:srgbClr val="FF0000"/>
                </a:solidFill>
                <a:latin typeface="宋体" pitchFamily="2" charset="-122"/>
              </a:rPr>
              <a:t>－</a:t>
            </a: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电路得：</a:t>
            </a:r>
            <a:endParaRPr lang="zh-CN" altLang="en-US" sz="2000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7676" name="Text Box 92"/>
          <p:cNvSpPr txBox="1"/>
          <p:nvPr/>
        </p:nvSpPr>
        <p:spPr>
          <a:xfrm>
            <a:off x="6600825" y="4961890"/>
            <a:ext cx="22320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由</a:t>
            </a:r>
            <a:r>
              <a:rPr lang="en-US" altLang="zh-CN" sz="2000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sz="2000" b="1" baseline="30000" dirty="0">
                <a:solidFill>
                  <a:srgbClr val="FF0000"/>
                </a:solidFill>
                <a:latin typeface="宋体" pitchFamily="2" charset="-122"/>
              </a:rPr>
              <a:t>＋</a:t>
            </a: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电路得：</a:t>
            </a:r>
            <a:endParaRPr lang="zh-CN" altLang="en-US" sz="2000" b="1" dirty="0">
              <a:solidFill>
                <a:srgbClr val="FF0000"/>
              </a:solidFill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7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7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30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8" dur="1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/>
      <p:bldP spid="67587" grpId="0"/>
      <p:bldP spid="67588" grpId="0"/>
      <p:bldP spid="67589" grpId="0"/>
      <p:bldP spid="67592" grpId="0" bldLvl="0" animBg="1"/>
      <p:bldP spid="67640" grpId="0" bldLvl="0" animBg="1"/>
      <p:bldP spid="676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6096000" y="4508500"/>
          <a:ext cx="4105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962150" imgH="228600" progId="Equation.3">
                  <p:embed/>
                </p:oleObj>
              </mc:Choice>
              <mc:Fallback>
                <p:oleObj name="" r:id="rId1" imgW="1962150" imgH="228600" progId="Equation.3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96000" y="4508500"/>
                        <a:ext cx="4105275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6024563" y="3860800"/>
          <a:ext cx="4284662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847850" imgH="219075" progId="Equation.3">
                  <p:embed/>
                </p:oleObj>
              </mc:Choice>
              <mc:Fallback>
                <p:oleObj name="" r:id="rId3" imgW="1847850" imgH="219075" progId="Equation.3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24563" y="3860800"/>
                        <a:ext cx="4284662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Rectangle 4"/>
          <p:cNvSpPr/>
          <p:nvPr/>
        </p:nvSpPr>
        <p:spPr>
          <a:xfrm>
            <a:off x="1849755" y="690721"/>
            <a:ext cx="71691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4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68613" name="Group 5"/>
          <p:cNvGrpSpPr/>
          <p:nvPr/>
        </p:nvGrpSpPr>
        <p:grpSpPr>
          <a:xfrm>
            <a:off x="1774825" y="1241425"/>
            <a:ext cx="4554538" cy="2332038"/>
            <a:chOff x="521" y="192"/>
            <a:chExt cx="2869" cy="1469"/>
          </a:xfrm>
        </p:grpSpPr>
        <p:sp>
          <p:nvSpPr>
            <p:cNvPr id="29761" name="Text Box 6"/>
            <p:cNvSpPr txBox="1"/>
            <p:nvPr/>
          </p:nvSpPr>
          <p:spPr>
            <a:xfrm>
              <a:off x="1854" y="1145"/>
              <a:ext cx="21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62" name="Text Box 7"/>
            <p:cNvSpPr txBox="1"/>
            <p:nvPr/>
          </p:nvSpPr>
          <p:spPr>
            <a:xfrm>
              <a:off x="2399" y="491"/>
              <a:ext cx="252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63" name="Text Box 8"/>
            <p:cNvSpPr txBox="1"/>
            <p:nvPr/>
          </p:nvSpPr>
          <p:spPr>
            <a:xfrm>
              <a:off x="1966" y="752"/>
              <a:ext cx="20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64" name="Line 9"/>
            <p:cNvSpPr/>
            <p:nvPr/>
          </p:nvSpPr>
          <p:spPr>
            <a:xfrm>
              <a:off x="2281" y="511"/>
              <a:ext cx="0" cy="16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5" name="Text Box 10"/>
            <p:cNvSpPr txBox="1"/>
            <p:nvPr/>
          </p:nvSpPr>
          <p:spPr>
            <a:xfrm>
              <a:off x="1479" y="789"/>
              <a:ext cx="22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66" name="Text Box 11"/>
            <p:cNvSpPr txBox="1"/>
            <p:nvPr/>
          </p:nvSpPr>
          <p:spPr>
            <a:xfrm>
              <a:off x="1142" y="19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9767" name="Line 12"/>
            <p:cNvSpPr/>
            <p:nvPr/>
          </p:nvSpPr>
          <p:spPr>
            <a:xfrm flipH="1">
              <a:off x="2109" y="1207"/>
              <a:ext cx="1" cy="28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8" name="Oval 13"/>
            <p:cNvSpPr/>
            <p:nvPr/>
          </p:nvSpPr>
          <p:spPr>
            <a:xfrm>
              <a:off x="521" y="849"/>
              <a:ext cx="340" cy="338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69" name="Line 14"/>
            <p:cNvSpPr/>
            <p:nvPr/>
          </p:nvSpPr>
          <p:spPr>
            <a:xfrm>
              <a:off x="937" y="511"/>
              <a:ext cx="0" cy="2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0" name="Line 15"/>
            <p:cNvSpPr/>
            <p:nvPr/>
          </p:nvSpPr>
          <p:spPr>
            <a:xfrm>
              <a:off x="1417" y="680"/>
              <a:ext cx="33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1" name="Line 16"/>
            <p:cNvSpPr/>
            <p:nvPr/>
          </p:nvSpPr>
          <p:spPr>
            <a:xfrm flipV="1">
              <a:off x="1753" y="511"/>
              <a:ext cx="0" cy="169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2" name="Line 17"/>
            <p:cNvSpPr/>
            <p:nvPr/>
          </p:nvSpPr>
          <p:spPr>
            <a:xfrm flipH="1">
              <a:off x="1177" y="680"/>
              <a:ext cx="240" cy="11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3" name="Line 18"/>
            <p:cNvSpPr/>
            <p:nvPr/>
          </p:nvSpPr>
          <p:spPr>
            <a:xfrm>
              <a:off x="1273" y="737"/>
              <a:ext cx="144" cy="11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4" name="Text Box 19"/>
            <p:cNvSpPr txBox="1"/>
            <p:nvPr/>
          </p:nvSpPr>
          <p:spPr>
            <a:xfrm>
              <a:off x="840" y="688"/>
              <a:ext cx="243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29775" name="Group 20"/>
            <p:cNvGrpSpPr/>
            <p:nvPr/>
          </p:nvGrpSpPr>
          <p:grpSpPr>
            <a:xfrm>
              <a:off x="2221" y="669"/>
              <a:ext cx="114" cy="443"/>
              <a:chOff x="1360" y="3237"/>
              <a:chExt cx="114" cy="443"/>
            </a:xfrm>
          </p:grpSpPr>
          <p:grpSp>
            <p:nvGrpSpPr>
              <p:cNvPr id="29793" name="Group 21"/>
              <p:cNvGrpSpPr/>
              <p:nvPr/>
            </p:nvGrpSpPr>
            <p:grpSpPr>
              <a:xfrm>
                <a:off x="1360" y="3237"/>
                <a:ext cx="113" cy="214"/>
                <a:chOff x="887" y="1182"/>
                <a:chExt cx="113" cy="214"/>
              </a:xfrm>
            </p:grpSpPr>
            <p:sp>
              <p:nvSpPr>
                <p:cNvPr id="29796" name="Oval 22"/>
                <p:cNvSpPr/>
                <p:nvPr/>
              </p:nvSpPr>
              <p:spPr>
                <a:xfrm>
                  <a:off x="891" y="1182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29797" name="Oval 23"/>
                <p:cNvSpPr/>
                <p:nvPr/>
              </p:nvSpPr>
              <p:spPr>
                <a:xfrm>
                  <a:off x="887" y="1287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29794" name="Oval 24"/>
              <p:cNvSpPr/>
              <p:nvPr/>
            </p:nvSpPr>
            <p:spPr>
              <a:xfrm>
                <a:off x="1365" y="3457"/>
                <a:ext cx="109" cy="109"/>
              </a:xfrm>
              <a:prstGeom prst="ellipse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95" name="Oval 25"/>
              <p:cNvSpPr/>
              <p:nvPr/>
            </p:nvSpPr>
            <p:spPr>
              <a:xfrm>
                <a:off x="1361" y="3571"/>
                <a:ext cx="109" cy="109"/>
              </a:xfrm>
              <a:prstGeom prst="ellipse">
                <a:avLst/>
              </a:prstGeom>
              <a:noFill/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9776" name="Rectangle 26"/>
            <p:cNvSpPr/>
            <p:nvPr/>
          </p:nvSpPr>
          <p:spPr>
            <a:xfrm>
              <a:off x="2153" y="654"/>
              <a:ext cx="137" cy="473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77" name="Line 27"/>
            <p:cNvSpPr/>
            <p:nvPr/>
          </p:nvSpPr>
          <p:spPr>
            <a:xfrm>
              <a:off x="703" y="1661"/>
              <a:ext cx="222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8" name="Line 28"/>
            <p:cNvSpPr/>
            <p:nvPr/>
          </p:nvSpPr>
          <p:spPr>
            <a:xfrm>
              <a:off x="703" y="527"/>
              <a:ext cx="0" cy="113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79" name="Line 29"/>
            <p:cNvSpPr/>
            <p:nvPr/>
          </p:nvSpPr>
          <p:spPr>
            <a:xfrm>
              <a:off x="703" y="527"/>
              <a:ext cx="222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0" name="Line 30"/>
            <p:cNvSpPr/>
            <p:nvPr/>
          </p:nvSpPr>
          <p:spPr>
            <a:xfrm>
              <a:off x="2290" y="1117"/>
              <a:ext cx="0" cy="5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1" name="Line 31"/>
            <p:cNvSpPr/>
            <p:nvPr/>
          </p:nvSpPr>
          <p:spPr>
            <a:xfrm>
              <a:off x="2925" y="527"/>
              <a:ext cx="0" cy="59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2" name="Line 32"/>
            <p:cNvSpPr/>
            <p:nvPr/>
          </p:nvSpPr>
          <p:spPr>
            <a:xfrm>
              <a:off x="2925" y="1253"/>
              <a:ext cx="0" cy="40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3" name="Line 33"/>
            <p:cNvSpPr/>
            <p:nvPr/>
          </p:nvSpPr>
          <p:spPr>
            <a:xfrm>
              <a:off x="2835" y="1117"/>
              <a:ext cx="226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4" name="Line 34"/>
            <p:cNvSpPr/>
            <p:nvPr/>
          </p:nvSpPr>
          <p:spPr>
            <a:xfrm>
              <a:off x="2835" y="1253"/>
              <a:ext cx="226" cy="0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85" name="Rectangle 35"/>
            <p:cNvSpPr/>
            <p:nvPr/>
          </p:nvSpPr>
          <p:spPr>
            <a:xfrm>
              <a:off x="2880" y="663"/>
              <a:ext cx="136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86" name="Rectangle 36"/>
            <p:cNvSpPr/>
            <p:nvPr/>
          </p:nvSpPr>
          <p:spPr>
            <a:xfrm>
              <a:off x="1129" y="455"/>
              <a:ext cx="288" cy="113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87" name="Rectangle 37"/>
            <p:cNvSpPr/>
            <p:nvPr/>
          </p:nvSpPr>
          <p:spPr>
            <a:xfrm>
              <a:off x="2200" y="1253"/>
              <a:ext cx="136" cy="27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88" name="Text Box 38"/>
            <p:cNvSpPr txBox="1"/>
            <p:nvPr/>
          </p:nvSpPr>
          <p:spPr>
            <a:xfrm>
              <a:off x="839" y="963"/>
              <a:ext cx="4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48V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9789" name="Line 39"/>
            <p:cNvSpPr/>
            <p:nvPr/>
          </p:nvSpPr>
          <p:spPr>
            <a:xfrm>
              <a:off x="930" y="709"/>
              <a:ext cx="22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90" name="Text Box 40"/>
            <p:cNvSpPr txBox="1"/>
            <p:nvPr/>
          </p:nvSpPr>
          <p:spPr>
            <a:xfrm>
              <a:off x="3092" y="691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9791" name="Text Box 41"/>
            <p:cNvSpPr txBox="1"/>
            <p:nvPr/>
          </p:nvSpPr>
          <p:spPr>
            <a:xfrm>
              <a:off x="2321" y="1235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9792" name="Text Box 42"/>
            <p:cNvSpPr txBox="1"/>
            <p:nvPr/>
          </p:nvSpPr>
          <p:spPr>
            <a:xfrm>
              <a:off x="3125" y="1009"/>
              <a:ext cx="219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68651" name="Text Box 43"/>
          <p:cNvSpPr txBox="1"/>
          <p:nvPr/>
        </p:nvSpPr>
        <p:spPr>
          <a:xfrm>
            <a:off x="2782888" y="736600"/>
            <a:ext cx="5761037" cy="368300"/>
          </a:xfrm>
          <a:prstGeom prst="rect">
            <a:avLst/>
          </a:prstGeom>
          <a:noFill/>
          <a:ln w="9525">
            <a:noFill/>
          </a:ln>
        </p:spPr>
        <p:txBody>
          <a:bodyPr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求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闭合瞬间各支路电流和电感电压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8652" name="Text Box 44"/>
          <p:cNvSpPr txBox="1"/>
          <p:nvPr/>
        </p:nvSpPr>
        <p:spPr>
          <a:xfrm>
            <a:off x="6672263" y="1195547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8653" name="Text Box 45"/>
          <p:cNvSpPr txBox="1"/>
          <p:nvPr/>
        </p:nvSpPr>
        <p:spPr>
          <a:xfrm>
            <a:off x="7464425" y="1123950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由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b="1" baseline="30000" dirty="0">
                <a:solidFill>
                  <a:srgbClr val="FF0000"/>
                </a:solidFill>
                <a:latin typeface="宋体" pitchFamily="2" charset="-122"/>
              </a:rPr>
              <a:t>－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电路得：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grpSp>
        <p:nvGrpSpPr>
          <p:cNvPr id="68654" name="Group 46"/>
          <p:cNvGrpSpPr/>
          <p:nvPr/>
        </p:nvGrpSpPr>
        <p:grpSpPr>
          <a:xfrm>
            <a:off x="1774825" y="4692650"/>
            <a:ext cx="3883025" cy="1939925"/>
            <a:chOff x="204" y="2457"/>
            <a:chExt cx="2446" cy="1222"/>
          </a:xfrm>
        </p:grpSpPr>
        <p:sp>
          <p:nvSpPr>
            <p:cNvPr id="29733" name="Text Box 47"/>
            <p:cNvSpPr txBox="1"/>
            <p:nvPr/>
          </p:nvSpPr>
          <p:spPr>
            <a:xfrm>
              <a:off x="926" y="3141"/>
              <a:ext cx="36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12A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34" name="Line 48"/>
            <p:cNvSpPr/>
            <p:nvPr/>
          </p:nvSpPr>
          <p:spPr>
            <a:xfrm>
              <a:off x="1510" y="2540"/>
              <a:ext cx="9" cy="697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5" name="Text Box 49"/>
            <p:cNvSpPr txBox="1"/>
            <p:nvPr/>
          </p:nvSpPr>
          <p:spPr>
            <a:xfrm>
              <a:off x="2287" y="3095"/>
              <a:ext cx="36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24V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36" name="Line 50"/>
            <p:cNvSpPr/>
            <p:nvPr/>
          </p:nvSpPr>
          <p:spPr>
            <a:xfrm flipH="1">
              <a:off x="1338" y="3194"/>
              <a:ext cx="1" cy="269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7" name="Oval 51"/>
            <p:cNvSpPr/>
            <p:nvPr/>
          </p:nvSpPr>
          <p:spPr>
            <a:xfrm>
              <a:off x="204" y="2858"/>
              <a:ext cx="340" cy="317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38" name="Text Box 52"/>
            <p:cNvSpPr txBox="1"/>
            <p:nvPr/>
          </p:nvSpPr>
          <p:spPr>
            <a:xfrm>
              <a:off x="523" y="2683"/>
              <a:ext cx="243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39" name="Line 53"/>
            <p:cNvSpPr/>
            <p:nvPr/>
          </p:nvSpPr>
          <p:spPr>
            <a:xfrm>
              <a:off x="386" y="3620"/>
              <a:ext cx="167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Line 54"/>
            <p:cNvSpPr/>
            <p:nvPr/>
          </p:nvSpPr>
          <p:spPr>
            <a:xfrm>
              <a:off x="386" y="2555"/>
              <a:ext cx="0" cy="1065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Line 55"/>
            <p:cNvSpPr/>
            <p:nvPr/>
          </p:nvSpPr>
          <p:spPr>
            <a:xfrm>
              <a:off x="386" y="2555"/>
              <a:ext cx="163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Line 56"/>
            <p:cNvSpPr/>
            <p:nvPr/>
          </p:nvSpPr>
          <p:spPr>
            <a:xfrm>
              <a:off x="1519" y="3109"/>
              <a:ext cx="0" cy="51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Line 57"/>
            <p:cNvSpPr/>
            <p:nvPr/>
          </p:nvSpPr>
          <p:spPr>
            <a:xfrm>
              <a:off x="2018" y="2555"/>
              <a:ext cx="0" cy="55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4" name="Line 58"/>
            <p:cNvSpPr/>
            <p:nvPr/>
          </p:nvSpPr>
          <p:spPr>
            <a:xfrm>
              <a:off x="2018" y="3322"/>
              <a:ext cx="0" cy="29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5" name="Rectangle 59"/>
            <p:cNvSpPr/>
            <p:nvPr/>
          </p:nvSpPr>
          <p:spPr>
            <a:xfrm>
              <a:off x="1973" y="2683"/>
              <a:ext cx="136" cy="255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46" name="Rectangle 60"/>
            <p:cNvSpPr/>
            <p:nvPr/>
          </p:nvSpPr>
          <p:spPr>
            <a:xfrm>
              <a:off x="1429" y="3129"/>
              <a:ext cx="136" cy="256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47" name="Text Box 61"/>
            <p:cNvSpPr txBox="1"/>
            <p:nvPr/>
          </p:nvSpPr>
          <p:spPr>
            <a:xfrm>
              <a:off x="521" y="2959"/>
              <a:ext cx="544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48V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48" name="Text Box 62"/>
            <p:cNvSpPr txBox="1"/>
            <p:nvPr/>
          </p:nvSpPr>
          <p:spPr>
            <a:xfrm>
              <a:off x="2185" y="270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49" name="Text Box 63"/>
            <p:cNvSpPr txBox="1"/>
            <p:nvPr/>
          </p:nvSpPr>
          <p:spPr>
            <a:xfrm>
              <a:off x="1596" y="3231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50" name="Oval 64"/>
            <p:cNvSpPr/>
            <p:nvPr/>
          </p:nvSpPr>
          <p:spPr>
            <a:xfrm>
              <a:off x="1883" y="3067"/>
              <a:ext cx="317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51" name="Line 65"/>
            <p:cNvSpPr/>
            <p:nvPr/>
          </p:nvSpPr>
          <p:spPr>
            <a:xfrm flipH="1">
              <a:off x="2018" y="3067"/>
              <a:ext cx="0" cy="318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2" name="Oval 66"/>
            <p:cNvSpPr/>
            <p:nvPr/>
          </p:nvSpPr>
          <p:spPr>
            <a:xfrm>
              <a:off x="1338" y="2659"/>
              <a:ext cx="317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753" name="Line 67"/>
            <p:cNvSpPr/>
            <p:nvPr/>
          </p:nvSpPr>
          <p:spPr>
            <a:xfrm>
              <a:off x="1338" y="2795"/>
              <a:ext cx="31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4" name="Text Box 68"/>
            <p:cNvSpPr txBox="1"/>
            <p:nvPr/>
          </p:nvSpPr>
          <p:spPr>
            <a:xfrm>
              <a:off x="2065" y="2865"/>
              <a:ext cx="243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55" name="Line 69"/>
            <p:cNvSpPr/>
            <p:nvPr/>
          </p:nvSpPr>
          <p:spPr>
            <a:xfrm>
              <a:off x="1927" y="2659"/>
              <a:ext cx="0" cy="31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6" name="Line 70"/>
            <p:cNvSpPr/>
            <p:nvPr/>
          </p:nvSpPr>
          <p:spPr>
            <a:xfrm>
              <a:off x="476" y="2478"/>
              <a:ext cx="317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7" name="Text Box 71"/>
            <p:cNvSpPr txBox="1"/>
            <p:nvPr/>
          </p:nvSpPr>
          <p:spPr>
            <a:xfrm>
              <a:off x="476" y="2523"/>
              <a:ext cx="31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i</a:t>
              </a:r>
              <a:endPara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29758" name="Text Box 72"/>
            <p:cNvSpPr txBox="1"/>
            <p:nvPr/>
          </p:nvSpPr>
          <p:spPr>
            <a:xfrm>
              <a:off x="1655" y="2659"/>
              <a:ext cx="31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C</a:t>
              </a:r>
              <a:endPara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29759" name="Text Box 73"/>
            <p:cNvSpPr txBox="1"/>
            <p:nvPr/>
          </p:nvSpPr>
          <p:spPr>
            <a:xfrm>
              <a:off x="1112" y="2457"/>
              <a:ext cx="243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endParaRPr>
            </a:p>
          </p:txBody>
        </p:sp>
        <p:sp>
          <p:nvSpPr>
            <p:cNvPr id="29760" name="Text Box 74"/>
            <p:cNvSpPr txBox="1"/>
            <p:nvPr/>
          </p:nvSpPr>
          <p:spPr>
            <a:xfrm>
              <a:off x="1066" y="2659"/>
              <a:ext cx="49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u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L</a:t>
              </a:r>
              <a:endPara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sp>
        <p:nvSpPr>
          <p:cNvPr id="68683" name="Text Box 75"/>
          <p:cNvSpPr txBox="1"/>
          <p:nvPr/>
        </p:nvSpPr>
        <p:spPr>
          <a:xfrm>
            <a:off x="2208213" y="3932238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由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en-US" altLang="zh-CN" b="1" baseline="30000" dirty="0">
                <a:solidFill>
                  <a:srgbClr val="FF0000"/>
                </a:solidFill>
                <a:latin typeface="宋体" pitchFamily="2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电路得：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graphicFrame>
        <p:nvGraphicFramePr>
          <p:cNvPr id="68684" name="Object 76"/>
          <p:cNvGraphicFramePr>
            <a:graphicFrameLocks noChangeAspect="1"/>
          </p:cNvGraphicFramePr>
          <p:nvPr/>
        </p:nvGraphicFramePr>
        <p:xfrm>
          <a:off x="5937250" y="5070475"/>
          <a:ext cx="38163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638300" imgH="228600" progId="Equation.3">
                  <p:embed/>
                </p:oleObj>
              </mc:Choice>
              <mc:Fallback>
                <p:oleObj name="" r:id="rId5" imgW="1638300" imgH="228600" progId="Equation.3">
                  <p:embed/>
                  <p:pic>
                    <p:nvPicPr>
                      <p:cNvPr id="0" name="图片 321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37250" y="5070475"/>
                        <a:ext cx="3816350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85" name="Object 77"/>
          <p:cNvGraphicFramePr>
            <a:graphicFrameLocks noChangeAspect="1"/>
          </p:cNvGraphicFramePr>
          <p:nvPr/>
        </p:nvGraphicFramePr>
        <p:xfrm>
          <a:off x="6183313" y="5675313"/>
          <a:ext cx="29940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285875" imgH="219075" progId="Equation.3">
                  <p:embed/>
                </p:oleObj>
              </mc:Choice>
              <mc:Fallback>
                <p:oleObj name="" r:id="rId7" imgW="1285875" imgH="219075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83313" y="5675313"/>
                        <a:ext cx="2994025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86" name="Object 78"/>
          <p:cNvGraphicFramePr>
            <a:graphicFrameLocks noChangeAspect="1"/>
          </p:cNvGraphicFramePr>
          <p:nvPr/>
        </p:nvGraphicFramePr>
        <p:xfrm>
          <a:off x="5951538" y="6237288"/>
          <a:ext cx="387508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1666875" imgH="219075" progId="Equation.3">
                  <p:embed/>
                </p:oleObj>
              </mc:Choice>
              <mc:Fallback>
                <p:oleObj name="" r:id="rId9" imgW="1666875" imgH="219075" progId="Equation.3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51538" y="6237288"/>
                        <a:ext cx="3875087" cy="528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87" name="Group 79"/>
          <p:cNvGrpSpPr/>
          <p:nvPr/>
        </p:nvGrpSpPr>
        <p:grpSpPr>
          <a:xfrm>
            <a:off x="6816725" y="1844675"/>
            <a:ext cx="3562350" cy="1601788"/>
            <a:chOff x="3334" y="890"/>
            <a:chExt cx="2244" cy="1009"/>
          </a:xfrm>
        </p:grpSpPr>
        <p:grpSp>
          <p:nvGrpSpPr>
            <p:cNvPr id="29711" name="Group 80"/>
            <p:cNvGrpSpPr/>
            <p:nvPr/>
          </p:nvGrpSpPr>
          <p:grpSpPr>
            <a:xfrm>
              <a:off x="3334" y="890"/>
              <a:ext cx="1905" cy="1009"/>
              <a:chOff x="3107" y="1128"/>
              <a:chExt cx="1905" cy="1009"/>
            </a:xfrm>
          </p:grpSpPr>
          <p:sp>
            <p:nvSpPr>
              <p:cNvPr id="29715" name="Text Box 81"/>
              <p:cNvSpPr txBox="1"/>
              <p:nvPr/>
            </p:nvSpPr>
            <p:spPr>
              <a:xfrm>
                <a:off x="3986" y="1553"/>
                <a:ext cx="212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16" name="Line 82"/>
              <p:cNvSpPr/>
              <p:nvPr/>
            </p:nvSpPr>
            <p:spPr>
              <a:xfrm>
                <a:off x="4413" y="1180"/>
                <a:ext cx="9" cy="697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7" name="Text Box 83"/>
              <p:cNvSpPr txBox="1"/>
              <p:nvPr/>
            </p:nvSpPr>
            <p:spPr>
              <a:xfrm>
                <a:off x="3682" y="1235"/>
                <a:ext cx="298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2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9718" name="Line 84"/>
              <p:cNvSpPr/>
              <p:nvPr/>
            </p:nvSpPr>
            <p:spPr>
              <a:xfrm flipH="1">
                <a:off x="4241" y="1616"/>
                <a:ext cx="1" cy="269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9" name="Oval 85"/>
              <p:cNvSpPr/>
              <p:nvPr/>
            </p:nvSpPr>
            <p:spPr>
              <a:xfrm>
                <a:off x="3107" y="1498"/>
                <a:ext cx="340" cy="317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20" name="Text Box 86"/>
              <p:cNvSpPr txBox="1"/>
              <p:nvPr/>
            </p:nvSpPr>
            <p:spPr>
              <a:xfrm>
                <a:off x="3426" y="1323"/>
                <a:ext cx="243" cy="81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r>
                  <a:rPr lang="en-US" altLang="zh-CN" sz="32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21" name="Line 87"/>
              <p:cNvSpPr/>
              <p:nvPr/>
            </p:nvSpPr>
            <p:spPr>
              <a:xfrm>
                <a:off x="3289" y="2115"/>
                <a:ext cx="167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2" name="Line 88"/>
              <p:cNvSpPr/>
              <p:nvPr/>
            </p:nvSpPr>
            <p:spPr>
              <a:xfrm flipH="1">
                <a:off x="3288" y="1195"/>
                <a:ext cx="1" cy="92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3" name="Line 89"/>
              <p:cNvSpPr/>
              <p:nvPr/>
            </p:nvSpPr>
            <p:spPr>
              <a:xfrm>
                <a:off x="3289" y="1195"/>
                <a:ext cx="1632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4" name="Line 90"/>
              <p:cNvSpPr/>
              <p:nvPr/>
            </p:nvSpPr>
            <p:spPr>
              <a:xfrm>
                <a:off x="4422" y="1749"/>
                <a:ext cx="0" cy="36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5" name="Line 91"/>
              <p:cNvSpPr/>
              <p:nvPr/>
            </p:nvSpPr>
            <p:spPr>
              <a:xfrm>
                <a:off x="4921" y="1195"/>
                <a:ext cx="0" cy="55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6" name="Line 92"/>
              <p:cNvSpPr/>
              <p:nvPr/>
            </p:nvSpPr>
            <p:spPr>
              <a:xfrm>
                <a:off x="4921" y="1888"/>
                <a:ext cx="0" cy="207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7" name="Rectangle 93"/>
              <p:cNvSpPr/>
              <p:nvPr/>
            </p:nvSpPr>
            <p:spPr>
              <a:xfrm>
                <a:off x="4876" y="1323"/>
                <a:ext cx="136" cy="255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28" name="Rectangle 94"/>
              <p:cNvSpPr/>
              <p:nvPr/>
            </p:nvSpPr>
            <p:spPr>
              <a:xfrm>
                <a:off x="3715" y="1128"/>
                <a:ext cx="288" cy="106"/>
              </a:xfrm>
              <a:prstGeom prst="rect">
                <a:avLst/>
              </a:prstGeom>
              <a:solidFill>
                <a:srgbClr val="FF9900"/>
              </a:solidFill>
              <a:ln w="254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29" name="Rectangle 95"/>
              <p:cNvSpPr/>
              <p:nvPr/>
            </p:nvSpPr>
            <p:spPr>
              <a:xfrm>
                <a:off x="4332" y="1579"/>
                <a:ext cx="136" cy="256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30" name="Text Box 96"/>
              <p:cNvSpPr txBox="1"/>
              <p:nvPr/>
            </p:nvSpPr>
            <p:spPr>
              <a:xfrm>
                <a:off x="3425" y="1601"/>
                <a:ext cx="436" cy="22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48V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9731" name="Text Box 97"/>
              <p:cNvSpPr txBox="1"/>
              <p:nvPr/>
            </p:nvSpPr>
            <p:spPr>
              <a:xfrm>
                <a:off x="4499" y="1284"/>
                <a:ext cx="298" cy="22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3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9732" name="Text Box 98"/>
              <p:cNvSpPr txBox="1"/>
              <p:nvPr/>
            </p:nvSpPr>
            <p:spPr>
              <a:xfrm>
                <a:off x="4544" y="1602"/>
                <a:ext cx="298" cy="22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2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29712" name="Text Box 99"/>
            <p:cNvSpPr txBox="1"/>
            <p:nvPr/>
          </p:nvSpPr>
          <p:spPr>
            <a:xfrm>
              <a:off x="5148" y="1253"/>
              <a:ext cx="38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+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29713" name="Text Box 100"/>
            <p:cNvSpPr txBox="1"/>
            <p:nvPr/>
          </p:nvSpPr>
          <p:spPr>
            <a:xfrm>
              <a:off x="5103" y="1661"/>
              <a:ext cx="38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－</a:t>
              </a:r>
              <a:endPara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29714" name="Text Box 101"/>
            <p:cNvSpPr txBox="1"/>
            <p:nvPr/>
          </p:nvSpPr>
          <p:spPr>
            <a:xfrm>
              <a:off x="5193" y="1434"/>
              <a:ext cx="38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C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8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8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3000"/>
                                        <p:tgtEl>
                                          <p:spTgt spid="6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bldLvl="0" animBg="1"/>
      <p:bldP spid="68651" grpId="0"/>
      <p:bldP spid="68652" grpId="0" bldLvl="0" animBg="1"/>
      <p:bldP spid="68653" grpId="0"/>
      <p:bldP spid="686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/>
          <p:nvPr/>
        </p:nvSpPr>
        <p:spPr>
          <a:xfrm>
            <a:off x="1849755" y="701516"/>
            <a:ext cx="71691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5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69635" name="Text Box 3"/>
          <p:cNvSpPr txBox="1"/>
          <p:nvPr/>
        </p:nvSpPr>
        <p:spPr>
          <a:xfrm>
            <a:off x="2782888" y="747395"/>
            <a:ext cx="3561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求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闭合瞬间流过它的电流值。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69636" name="Group 4"/>
          <p:cNvGrpSpPr/>
          <p:nvPr/>
        </p:nvGrpSpPr>
        <p:grpSpPr>
          <a:xfrm>
            <a:off x="1992313" y="1179195"/>
            <a:ext cx="4462463" cy="2655888"/>
            <a:chOff x="295" y="464"/>
            <a:chExt cx="2811" cy="1673"/>
          </a:xfrm>
        </p:grpSpPr>
        <p:grpSp>
          <p:nvGrpSpPr>
            <p:cNvPr id="30771" name="Group 5"/>
            <p:cNvGrpSpPr/>
            <p:nvPr/>
          </p:nvGrpSpPr>
          <p:grpSpPr>
            <a:xfrm>
              <a:off x="567" y="754"/>
              <a:ext cx="886" cy="364"/>
              <a:chOff x="815" y="526"/>
              <a:chExt cx="886" cy="364"/>
            </a:xfrm>
          </p:grpSpPr>
          <p:grpSp>
            <p:nvGrpSpPr>
              <p:cNvPr id="30802" name="Group 6"/>
              <p:cNvGrpSpPr/>
              <p:nvPr/>
            </p:nvGrpSpPr>
            <p:grpSpPr>
              <a:xfrm rot="-5400000">
                <a:off x="963" y="395"/>
                <a:ext cx="227" cy="489"/>
                <a:chOff x="1360" y="3237"/>
                <a:chExt cx="114" cy="443"/>
              </a:xfrm>
            </p:grpSpPr>
            <p:grpSp>
              <p:nvGrpSpPr>
                <p:cNvPr id="30806" name="Group 7"/>
                <p:cNvGrpSpPr/>
                <p:nvPr/>
              </p:nvGrpSpPr>
              <p:grpSpPr>
                <a:xfrm>
                  <a:off x="1360" y="3237"/>
                  <a:ext cx="113" cy="214"/>
                  <a:chOff x="887" y="1182"/>
                  <a:chExt cx="113" cy="214"/>
                </a:xfrm>
              </p:grpSpPr>
              <p:sp>
                <p:nvSpPr>
                  <p:cNvPr id="30809" name="Oval 8"/>
                  <p:cNvSpPr/>
                  <p:nvPr/>
                </p:nvSpPr>
                <p:spPr>
                  <a:xfrm>
                    <a:off x="891" y="1182"/>
                    <a:ext cx="109" cy="10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30810" name="Oval 9"/>
                  <p:cNvSpPr/>
                  <p:nvPr/>
                </p:nvSpPr>
                <p:spPr>
                  <a:xfrm>
                    <a:off x="887" y="1287"/>
                    <a:ext cx="109" cy="109"/>
                  </a:xfrm>
                  <a:prstGeom prst="ellipse">
                    <a:avLst/>
                  </a:prstGeom>
                  <a:noFill/>
                  <a:ln w="38100" cap="flat" cmpd="sng">
                    <a:solidFill>
                      <a:srgbClr val="FF99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30807" name="Oval 10"/>
                <p:cNvSpPr/>
                <p:nvPr/>
              </p:nvSpPr>
              <p:spPr>
                <a:xfrm>
                  <a:off x="1365" y="3457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0808" name="Oval 11"/>
                <p:cNvSpPr/>
                <p:nvPr/>
              </p:nvSpPr>
              <p:spPr>
                <a:xfrm>
                  <a:off x="1361" y="3571"/>
                  <a:ext cx="109" cy="109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30803" name="Rectangle 12"/>
              <p:cNvSpPr/>
              <p:nvPr/>
            </p:nvSpPr>
            <p:spPr>
              <a:xfrm rot="-5400000">
                <a:off x="940" y="491"/>
                <a:ext cx="273" cy="523"/>
              </a:xfrm>
              <a:prstGeom prst="rect">
                <a:avLst/>
              </a:prstGeom>
              <a:solidFill>
                <a:srgbClr val="000099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0804" name="Line 13"/>
              <p:cNvSpPr/>
              <p:nvPr/>
            </p:nvSpPr>
            <p:spPr>
              <a:xfrm>
                <a:off x="1701" y="618"/>
                <a:ext cx="0" cy="27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05" name="Line 14"/>
              <p:cNvSpPr/>
              <p:nvPr/>
            </p:nvSpPr>
            <p:spPr>
              <a:xfrm>
                <a:off x="1338" y="618"/>
                <a:ext cx="363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772" name="Text Box 15"/>
            <p:cNvSpPr txBox="1"/>
            <p:nvPr/>
          </p:nvSpPr>
          <p:spPr>
            <a:xfrm>
              <a:off x="810" y="918"/>
              <a:ext cx="212" cy="232"/>
            </a:xfrm>
            <a:prstGeom prst="rect">
              <a:avLst/>
            </a:prstGeom>
            <a:solidFill>
              <a:srgbClr val="000099"/>
            </a:solidFill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73" name="Text Box 16"/>
            <p:cNvSpPr txBox="1"/>
            <p:nvPr/>
          </p:nvSpPr>
          <p:spPr>
            <a:xfrm>
              <a:off x="1838" y="1323"/>
              <a:ext cx="435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200V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74" name="Text Box 17"/>
            <p:cNvSpPr txBox="1"/>
            <p:nvPr/>
          </p:nvSpPr>
          <p:spPr>
            <a:xfrm>
              <a:off x="763" y="510"/>
              <a:ext cx="20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75" name="Text Box 18"/>
            <p:cNvSpPr txBox="1"/>
            <p:nvPr/>
          </p:nvSpPr>
          <p:spPr>
            <a:xfrm>
              <a:off x="949" y="1735"/>
              <a:ext cx="22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76" name="Text Box 19"/>
            <p:cNvSpPr txBox="1"/>
            <p:nvPr/>
          </p:nvSpPr>
          <p:spPr>
            <a:xfrm>
              <a:off x="396" y="1326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100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77" name="Line 20"/>
            <p:cNvSpPr/>
            <p:nvPr/>
          </p:nvSpPr>
          <p:spPr>
            <a:xfrm flipH="1">
              <a:off x="657" y="935"/>
              <a:ext cx="318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8" name="Oval 21"/>
            <p:cNvSpPr/>
            <p:nvPr/>
          </p:nvSpPr>
          <p:spPr>
            <a:xfrm>
              <a:off x="1565" y="1616"/>
              <a:ext cx="273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79" name="Line 22"/>
            <p:cNvSpPr/>
            <p:nvPr/>
          </p:nvSpPr>
          <p:spPr>
            <a:xfrm>
              <a:off x="976" y="1480"/>
              <a:ext cx="227" cy="227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0" name="Text Box 23"/>
            <p:cNvSpPr txBox="1"/>
            <p:nvPr/>
          </p:nvSpPr>
          <p:spPr>
            <a:xfrm>
              <a:off x="1702" y="844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81" name="Line 24"/>
            <p:cNvSpPr/>
            <p:nvPr/>
          </p:nvSpPr>
          <p:spPr>
            <a:xfrm flipH="1" flipV="1">
              <a:off x="2563" y="799"/>
              <a:ext cx="0" cy="127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2" name="Line 25"/>
            <p:cNvSpPr/>
            <p:nvPr/>
          </p:nvSpPr>
          <p:spPr>
            <a:xfrm>
              <a:off x="341" y="845"/>
              <a:ext cx="0" cy="122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3" name="Line 26"/>
            <p:cNvSpPr/>
            <p:nvPr/>
          </p:nvSpPr>
          <p:spPr>
            <a:xfrm>
              <a:off x="341" y="2069"/>
              <a:ext cx="222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4" name="Line 27"/>
            <p:cNvSpPr/>
            <p:nvPr/>
          </p:nvSpPr>
          <p:spPr>
            <a:xfrm>
              <a:off x="2064" y="754"/>
              <a:ext cx="0" cy="227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5" name="Line 28"/>
            <p:cNvSpPr/>
            <p:nvPr/>
          </p:nvSpPr>
          <p:spPr>
            <a:xfrm>
              <a:off x="2155" y="754"/>
              <a:ext cx="0" cy="227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86" name="Rectangle 29"/>
            <p:cNvSpPr/>
            <p:nvPr/>
          </p:nvSpPr>
          <p:spPr>
            <a:xfrm>
              <a:off x="295" y="1298"/>
              <a:ext cx="91" cy="31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87" name="Rectangle 30"/>
            <p:cNvSpPr/>
            <p:nvPr/>
          </p:nvSpPr>
          <p:spPr>
            <a:xfrm>
              <a:off x="2519" y="1208"/>
              <a:ext cx="90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88" name="Text Box 31"/>
            <p:cNvSpPr txBox="1"/>
            <p:nvPr/>
          </p:nvSpPr>
          <p:spPr>
            <a:xfrm>
              <a:off x="1927" y="963"/>
              <a:ext cx="4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89" name="Text Box 32"/>
            <p:cNvSpPr txBox="1"/>
            <p:nvPr/>
          </p:nvSpPr>
          <p:spPr>
            <a:xfrm>
              <a:off x="1756" y="1190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90" name="Text Box 33"/>
            <p:cNvSpPr txBox="1"/>
            <p:nvPr/>
          </p:nvSpPr>
          <p:spPr>
            <a:xfrm>
              <a:off x="2664" y="1236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91" name="Text Box 34"/>
            <p:cNvSpPr txBox="1"/>
            <p:nvPr/>
          </p:nvSpPr>
          <p:spPr>
            <a:xfrm>
              <a:off x="1991" y="464"/>
              <a:ext cx="219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92" name="Line 35"/>
            <p:cNvSpPr/>
            <p:nvPr/>
          </p:nvSpPr>
          <p:spPr>
            <a:xfrm>
              <a:off x="1203" y="1117"/>
              <a:ext cx="49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3" name="Line 36"/>
            <p:cNvSpPr/>
            <p:nvPr/>
          </p:nvSpPr>
          <p:spPr>
            <a:xfrm>
              <a:off x="1701" y="1117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4" name="Line 37"/>
            <p:cNvSpPr/>
            <p:nvPr/>
          </p:nvSpPr>
          <p:spPr>
            <a:xfrm>
              <a:off x="1203" y="1117"/>
              <a:ext cx="0" cy="36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5" name="Line 38"/>
            <p:cNvSpPr/>
            <p:nvPr/>
          </p:nvSpPr>
          <p:spPr>
            <a:xfrm>
              <a:off x="1203" y="1661"/>
              <a:ext cx="0" cy="40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6" name="Line 39"/>
            <p:cNvSpPr/>
            <p:nvPr/>
          </p:nvSpPr>
          <p:spPr>
            <a:xfrm flipH="1">
              <a:off x="930" y="1480"/>
              <a:ext cx="273" cy="22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7" name="Rectangle 40"/>
            <p:cNvSpPr/>
            <p:nvPr/>
          </p:nvSpPr>
          <p:spPr>
            <a:xfrm>
              <a:off x="1657" y="1208"/>
              <a:ext cx="90" cy="273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98" name="Line 41"/>
            <p:cNvSpPr/>
            <p:nvPr/>
          </p:nvSpPr>
          <p:spPr>
            <a:xfrm>
              <a:off x="1475" y="845"/>
              <a:ext cx="589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99" name="Line 42"/>
            <p:cNvSpPr/>
            <p:nvPr/>
          </p:nvSpPr>
          <p:spPr>
            <a:xfrm>
              <a:off x="2155" y="845"/>
              <a:ext cx="40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0" name="Line 43"/>
            <p:cNvSpPr/>
            <p:nvPr/>
          </p:nvSpPr>
          <p:spPr>
            <a:xfrm>
              <a:off x="341" y="845"/>
              <a:ext cx="27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1" name="Text Box 44"/>
            <p:cNvSpPr txBox="1"/>
            <p:nvPr/>
          </p:nvSpPr>
          <p:spPr>
            <a:xfrm>
              <a:off x="2200" y="889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69677" name="Text Box 45"/>
          <p:cNvSpPr txBox="1"/>
          <p:nvPr/>
        </p:nvSpPr>
        <p:spPr>
          <a:xfrm>
            <a:off x="6672263" y="1206342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69678" name="Text Box 46"/>
          <p:cNvSpPr txBox="1"/>
          <p:nvPr/>
        </p:nvSpPr>
        <p:spPr>
          <a:xfrm>
            <a:off x="7391400" y="1279208"/>
            <a:ext cx="24479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）确定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b="1" baseline="30000" dirty="0">
                <a:solidFill>
                  <a:srgbClr val="FF0000"/>
                </a:solidFill>
                <a:latin typeface="宋体" pitchFamily="2" charset="-122"/>
              </a:rPr>
              <a:t>－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值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9679" name="Rectangle 47"/>
          <p:cNvSpPr/>
          <p:nvPr/>
        </p:nvSpPr>
        <p:spPr>
          <a:xfrm>
            <a:off x="4511675" y="1207770"/>
            <a:ext cx="576263" cy="863600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pSp>
        <p:nvGrpSpPr>
          <p:cNvPr id="69680" name="Group 48"/>
          <p:cNvGrpSpPr/>
          <p:nvPr/>
        </p:nvGrpSpPr>
        <p:grpSpPr>
          <a:xfrm>
            <a:off x="2279650" y="1134745"/>
            <a:ext cx="1223963" cy="720725"/>
            <a:chOff x="476" y="436"/>
            <a:chExt cx="771" cy="454"/>
          </a:xfrm>
        </p:grpSpPr>
        <p:sp>
          <p:nvSpPr>
            <p:cNvPr id="30769" name="Rectangle 49"/>
            <p:cNvSpPr/>
            <p:nvPr/>
          </p:nvSpPr>
          <p:spPr>
            <a:xfrm>
              <a:off x="476" y="436"/>
              <a:ext cx="726" cy="45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70" name="Line 50"/>
            <p:cNvSpPr/>
            <p:nvPr/>
          </p:nvSpPr>
          <p:spPr>
            <a:xfrm>
              <a:off x="476" y="845"/>
              <a:ext cx="771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9683" name="Object 51"/>
          <p:cNvGraphicFramePr>
            <a:graphicFrameLocks noChangeAspect="1"/>
          </p:cNvGraphicFramePr>
          <p:nvPr/>
        </p:nvGraphicFramePr>
        <p:xfrm>
          <a:off x="6527800" y="1639570"/>
          <a:ext cx="393223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695450" imgH="400050" progId="Equation.3">
                  <p:embed/>
                </p:oleObj>
              </mc:Choice>
              <mc:Fallback>
                <p:oleObj name="" r:id="rId1" imgW="1695450" imgH="400050" progId="Equation.3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27800" y="1639570"/>
                        <a:ext cx="3932238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84" name="Object 52"/>
          <p:cNvGraphicFramePr>
            <a:graphicFrameLocks noChangeAspect="1"/>
          </p:cNvGraphicFramePr>
          <p:nvPr/>
        </p:nvGraphicFramePr>
        <p:xfrm>
          <a:off x="6816725" y="2576195"/>
          <a:ext cx="3549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524000" imgH="228600" progId="Equation.3">
                  <p:embed/>
                </p:oleObj>
              </mc:Choice>
              <mc:Fallback>
                <p:oleObj name="" r:id="rId3" imgW="1524000" imgH="228600" progId="Equation.3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16725" y="2576195"/>
                        <a:ext cx="354965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5" name="Text Box 53"/>
          <p:cNvSpPr txBox="1"/>
          <p:nvPr/>
        </p:nvSpPr>
        <p:spPr>
          <a:xfrm>
            <a:off x="6672263" y="3366770"/>
            <a:ext cx="32400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）给出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0</a:t>
            </a:r>
            <a:r>
              <a:rPr lang="zh-CN" altLang="en-US" b="1" baseline="30000" dirty="0">
                <a:solidFill>
                  <a:srgbClr val="FF0000"/>
                </a:solidFill>
                <a:latin typeface="宋体" pitchFamily="2" charset="-122"/>
              </a:rPr>
              <a:t>＋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等效电路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graphicFrame>
        <p:nvGraphicFramePr>
          <p:cNvPr id="69686" name="Object 54"/>
          <p:cNvGraphicFramePr>
            <a:graphicFrameLocks noChangeAspect="1"/>
          </p:cNvGraphicFramePr>
          <p:nvPr/>
        </p:nvGraphicFramePr>
        <p:xfrm>
          <a:off x="6311900" y="3943033"/>
          <a:ext cx="39608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752600" imgH="400050" progId="Equation.3">
                  <p:embed/>
                </p:oleObj>
              </mc:Choice>
              <mc:Fallback>
                <p:oleObj name="" r:id="rId5" imgW="1752600" imgH="400050" progId="Equation.3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11900" y="3943033"/>
                        <a:ext cx="3960813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687" name="Group 55"/>
          <p:cNvGrpSpPr/>
          <p:nvPr/>
        </p:nvGrpSpPr>
        <p:grpSpPr>
          <a:xfrm>
            <a:off x="2063750" y="3987483"/>
            <a:ext cx="3746500" cy="2655888"/>
            <a:chOff x="340" y="2233"/>
            <a:chExt cx="2360" cy="1673"/>
          </a:xfrm>
        </p:grpSpPr>
        <p:sp>
          <p:nvSpPr>
            <p:cNvPr id="30736" name="Oval 56"/>
            <p:cNvSpPr/>
            <p:nvPr/>
          </p:nvSpPr>
          <p:spPr>
            <a:xfrm>
              <a:off x="1927" y="2478"/>
              <a:ext cx="273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37" name="Text Box 57"/>
            <p:cNvSpPr txBox="1"/>
            <p:nvPr/>
          </p:nvSpPr>
          <p:spPr>
            <a:xfrm>
              <a:off x="472" y="2732"/>
              <a:ext cx="291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1A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38" name="Text Box 58"/>
            <p:cNvSpPr txBox="1"/>
            <p:nvPr/>
          </p:nvSpPr>
          <p:spPr>
            <a:xfrm>
              <a:off x="1883" y="3092"/>
              <a:ext cx="435" cy="81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i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200V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39" name="Text Box 59"/>
            <p:cNvSpPr txBox="1"/>
            <p:nvPr/>
          </p:nvSpPr>
          <p:spPr>
            <a:xfrm>
              <a:off x="441" y="3095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100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40" name="Line 60"/>
            <p:cNvSpPr/>
            <p:nvPr/>
          </p:nvSpPr>
          <p:spPr>
            <a:xfrm flipH="1">
              <a:off x="449" y="2704"/>
              <a:ext cx="318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1" name="Oval 61"/>
            <p:cNvSpPr/>
            <p:nvPr/>
          </p:nvSpPr>
          <p:spPr>
            <a:xfrm>
              <a:off x="1610" y="3385"/>
              <a:ext cx="273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42" name="Text Box 62"/>
            <p:cNvSpPr txBox="1"/>
            <p:nvPr/>
          </p:nvSpPr>
          <p:spPr>
            <a:xfrm>
              <a:off x="1656" y="2295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43" name="Line 63"/>
            <p:cNvSpPr/>
            <p:nvPr/>
          </p:nvSpPr>
          <p:spPr>
            <a:xfrm flipH="1" flipV="1">
              <a:off x="2608" y="2568"/>
              <a:ext cx="0" cy="127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4" name="Line 64"/>
            <p:cNvSpPr/>
            <p:nvPr/>
          </p:nvSpPr>
          <p:spPr>
            <a:xfrm>
              <a:off x="386" y="2614"/>
              <a:ext cx="0" cy="122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5" name="Line 65"/>
            <p:cNvSpPr/>
            <p:nvPr/>
          </p:nvSpPr>
          <p:spPr>
            <a:xfrm>
              <a:off x="386" y="3838"/>
              <a:ext cx="222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6" name="Rectangle 66"/>
            <p:cNvSpPr/>
            <p:nvPr/>
          </p:nvSpPr>
          <p:spPr>
            <a:xfrm>
              <a:off x="340" y="3067"/>
              <a:ext cx="91" cy="31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47" name="Rectangle 67"/>
            <p:cNvSpPr/>
            <p:nvPr/>
          </p:nvSpPr>
          <p:spPr>
            <a:xfrm>
              <a:off x="2564" y="2977"/>
              <a:ext cx="90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48" name="Text Box 68"/>
            <p:cNvSpPr txBox="1"/>
            <p:nvPr/>
          </p:nvSpPr>
          <p:spPr>
            <a:xfrm>
              <a:off x="1746" y="2233"/>
              <a:ext cx="6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100V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49" name="Text Box 69"/>
            <p:cNvSpPr txBox="1"/>
            <p:nvPr/>
          </p:nvSpPr>
          <p:spPr>
            <a:xfrm>
              <a:off x="1249" y="3004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50" name="Text Box 70"/>
            <p:cNvSpPr txBox="1"/>
            <p:nvPr/>
          </p:nvSpPr>
          <p:spPr>
            <a:xfrm>
              <a:off x="2073" y="2959"/>
              <a:ext cx="44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100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0751" name="Line 71"/>
            <p:cNvSpPr/>
            <p:nvPr/>
          </p:nvSpPr>
          <p:spPr>
            <a:xfrm>
              <a:off x="1248" y="2886"/>
              <a:ext cx="49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2" name="Line 72"/>
            <p:cNvSpPr/>
            <p:nvPr/>
          </p:nvSpPr>
          <p:spPr>
            <a:xfrm>
              <a:off x="1746" y="2886"/>
              <a:ext cx="0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3" name="Line 73"/>
            <p:cNvSpPr/>
            <p:nvPr/>
          </p:nvSpPr>
          <p:spPr>
            <a:xfrm>
              <a:off x="1247" y="2886"/>
              <a:ext cx="1" cy="95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4" name="Rectangle 74"/>
            <p:cNvSpPr/>
            <p:nvPr/>
          </p:nvSpPr>
          <p:spPr>
            <a:xfrm>
              <a:off x="1702" y="2977"/>
              <a:ext cx="90" cy="273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55" name="Line 75"/>
            <p:cNvSpPr/>
            <p:nvPr/>
          </p:nvSpPr>
          <p:spPr>
            <a:xfrm>
              <a:off x="1474" y="2614"/>
              <a:ext cx="113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6" name="Line 76"/>
            <p:cNvSpPr/>
            <p:nvPr/>
          </p:nvSpPr>
          <p:spPr>
            <a:xfrm>
              <a:off x="386" y="2614"/>
              <a:ext cx="11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7" name="Text Box 77"/>
            <p:cNvSpPr txBox="1"/>
            <p:nvPr/>
          </p:nvSpPr>
          <p:spPr>
            <a:xfrm>
              <a:off x="2245" y="2340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58" name="Oval 78"/>
            <p:cNvSpPr/>
            <p:nvPr/>
          </p:nvSpPr>
          <p:spPr>
            <a:xfrm>
              <a:off x="793" y="2478"/>
              <a:ext cx="273" cy="272"/>
            </a:xfrm>
            <a:prstGeom prst="ellipse">
              <a:avLst/>
            </a:prstGeom>
            <a:solidFill>
              <a:srgbClr val="33CCFF"/>
            </a:solidFill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759" name="Line 79"/>
            <p:cNvSpPr/>
            <p:nvPr/>
          </p:nvSpPr>
          <p:spPr>
            <a:xfrm>
              <a:off x="930" y="2478"/>
              <a:ext cx="0" cy="272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0" name="Line 80"/>
            <p:cNvSpPr/>
            <p:nvPr/>
          </p:nvSpPr>
          <p:spPr>
            <a:xfrm>
              <a:off x="1519" y="2614"/>
              <a:ext cx="0" cy="272"/>
            </a:xfrm>
            <a:prstGeom prst="line">
              <a:avLst/>
            </a:prstGeom>
            <a:ln w="952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1" name="Line 81"/>
            <p:cNvSpPr/>
            <p:nvPr/>
          </p:nvSpPr>
          <p:spPr>
            <a:xfrm>
              <a:off x="1156" y="2976"/>
              <a:ext cx="0" cy="363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0762" name="Object 82"/>
            <p:cNvGraphicFramePr>
              <a:graphicFrameLocks noChangeAspect="1"/>
            </p:cNvGraphicFramePr>
            <p:nvPr/>
          </p:nvGraphicFramePr>
          <p:xfrm>
            <a:off x="1020" y="3339"/>
            <a:ext cx="23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7" imgW="142875" imgH="219075" progId="Equation.3">
                    <p:embed/>
                  </p:oleObj>
                </mc:Choice>
                <mc:Fallback>
                  <p:oleObj name="" r:id="rId7" imgW="142875" imgH="219075" progId="Equation.3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20" y="3339"/>
                          <a:ext cx="237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3" name="Line 83"/>
            <p:cNvSpPr/>
            <p:nvPr/>
          </p:nvSpPr>
          <p:spPr>
            <a:xfrm>
              <a:off x="1973" y="2795"/>
              <a:ext cx="272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4" name="Text Box 84"/>
            <p:cNvSpPr txBox="1"/>
            <p:nvPr/>
          </p:nvSpPr>
          <p:spPr>
            <a:xfrm>
              <a:off x="522" y="2295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65" name="Text Box 85"/>
            <p:cNvSpPr txBox="1"/>
            <p:nvPr/>
          </p:nvSpPr>
          <p:spPr>
            <a:xfrm>
              <a:off x="612" y="2233"/>
              <a:ext cx="6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66" name="Line 86"/>
            <p:cNvSpPr/>
            <p:nvPr/>
          </p:nvSpPr>
          <p:spPr>
            <a:xfrm>
              <a:off x="340" y="2614"/>
              <a:ext cx="113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7" name="Text Box 87"/>
            <p:cNvSpPr txBox="1"/>
            <p:nvPr/>
          </p:nvSpPr>
          <p:spPr>
            <a:xfrm>
              <a:off x="1111" y="2340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0768" name="Text Box 88"/>
            <p:cNvSpPr txBox="1"/>
            <p:nvPr/>
          </p:nvSpPr>
          <p:spPr>
            <a:xfrm>
              <a:off x="2064" y="2596"/>
              <a:ext cx="6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69721" name="Object 89"/>
          <p:cNvGraphicFramePr>
            <a:graphicFrameLocks noChangeAspect="1"/>
          </p:cNvGraphicFramePr>
          <p:nvPr/>
        </p:nvGraphicFramePr>
        <p:xfrm>
          <a:off x="6240463" y="5024120"/>
          <a:ext cx="41036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1905000" imgH="219075" progId="Equation.3">
                  <p:embed/>
                </p:oleObj>
              </mc:Choice>
              <mc:Fallback>
                <p:oleObj name="" r:id="rId9" imgW="1905000" imgH="219075" progId="Equation.3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0463" y="5024120"/>
                        <a:ext cx="4103687" cy="490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22" name="Object 90"/>
          <p:cNvGraphicFramePr>
            <a:graphicFrameLocks noChangeAspect="1"/>
          </p:cNvGraphicFramePr>
          <p:nvPr/>
        </p:nvGraphicFramePr>
        <p:xfrm>
          <a:off x="6383338" y="5671820"/>
          <a:ext cx="40322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847850" imgH="228600" progId="Equation.3">
                  <p:embed/>
                </p:oleObj>
              </mc:Choice>
              <mc:Fallback>
                <p:oleObj name="" r:id="rId11" imgW="1847850" imgH="228600" progId="Equation.3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83338" y="5671820"/>
                        <a:ext cx="4032250" cy="525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9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0"/>
                                        <p:tgtEl>
                                          <p:spTgt spid="6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0"/>
                                        <p:tgtEl>
                                          <p:spTgt spid="6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9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9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2000"/>
                                        <p:tgtEl>
                                          <p:spTgt spid="6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0"/>
                                        <p:tgtEl>
                                          <p:spTgt spid="6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0"/>
                                        <p:tgtEl>
                                          <p:spTgt spid="6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0"/>
                                        <p:tgtEl>
                                          <p:spTgt spid="6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bldLvl="0" animBg="1"/>
      <p:bldP spid="69635" grpId="0"/>
      <p:bldP spid="69677" grpId="0" bldLvl="0" animBg="1"/>
      <p:bldP spid="69678" grpId="0"/>
      <p:bldP spid="6968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6"/>
          <p:cNvGraphicFramePr>
            <a:graphicFrameLocks noChangeAspect="1"/>
          </p:cNvGraphicFramePr>
          <p:nvPr/>
        </p:nvGraphicFramePr>
        <p:xfrm>
          <a:off x="7038975" y="573405"/>
          <a:ext cx="355282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209800" imgH="1095375" progId="Visio.Drawing.5">
                  <p:embed/>
                </p:oleObj>
              </mc:Choice>
              <mc:Fallback>
                <p:oleObj name="" r:id="rId1" imgW="2209800" imgH="1095375" progId="Visio.Drawing.5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38975" y="573405"/>
                        <a:ext cx="3552825" cy="178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5"/>
          <p:cNvGraphicFramePr>
            <a:graphicFrameLocks noChangeAspect="1"/>
          </p:cNvGraphicFramePr>
          <p:nvPr/>
        </p:nvGraphicFramePr>
        <p:xfrm>
          <a:off x="1676400" y="1259205"/>
          <a:ext cx="50466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2009775" imgH="209550" progId="Equation.3">
                  <p:embed/>
                </p:oleObj>
              </mc:Choice>
              <mc:Fallback>
                <p:oleObj name="" r:id="rId3" imgW="2009775" imgH="209550" progId="Equation.3">
                  <p:embed/>
                  <p:pic>
                    <p:nvPicPr>
                      <p:cNvPr id="0" name="图片 323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76400" y="1259205"/>
                        <a:ext cx="5046663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1538288" y="1792605"/>
          <a:ext cx="53959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2152650" imgH="219075" progId="Equation.3">
                  <p:embed/>
                </p:oleObj>
              </mc:Choice>
              <mc:Fallback>
                <p:oleObj name="" r:id="rId5" imgW="2152650" imgH="219075" progId="Equation.3">
                  <p:embed/>
                  <p:pic>
                    <p:nvPicPr>
                      <p:cNvPr id="0" name="图片 323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38288" y="1792605"/>
                        <a:ext cx="5395912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2590800" y="2402205"/>
          <a:ext cx="9715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342900" imgH="209550" progId="Equation.3">
                  <p:embed/>
                </p:oleObj>
              </mc:Choice>
              <mc:Fallback>
                <p:oleObj name="" r:id="rId7" imgW="342900" imgH="209550" progId="Equation.3">
                  <p:embed/>
                  <p:pic>
                    <p:nvPicPr>
                      <p:cNvPr id="0" name="图片 323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90800" y="2402205"/>
                        <a:ext cx="971550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Rectangle 10"/>
          <p:cNvSpPr/>
          <p:nvPr/>
        </p:nvSpPr>
        <p:spPr>
          <a:xfrm>
            <a:off x="1752600" y="2326005"/>
            <a:ext cx="109855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FF00FF"/>
                </a:solidFill>
                <a:latin typeface="Times New Roman" panose="02020503050405090304" pitchFamily="18" charset="0"/>
                <a:ea typeface="楷体_GB2312" pitchFamily="1" charset="-122"/>
              </a:rPr>
              <a:t>解：</a:t>
            </a:r>
            <a:endParaRPr lang="zh-CN" altLang="en-US" sz="3600" b="1" dirty="0">
              <a:solidFill>
                <a:srgbClr val="FF00FF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23568" name="Object 16"/>
          <p:cNvGraphicFramePr>
            <a:graphicFrameLocks noChangeAspect="1"/>
          </p:cNvGraphicFramePr>
          <p:nvPr/>
        </p:nvGraphicFramePr>
        <p:xfrm>
          <a:off x="1828800" y="3202305"/>
          <a:ext cx="3448050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1724025" imgH="1076325" progId="Visio.Drawing.5">
                  <p:embed/>
                </p:oleObj>
              </mc:Choice>
              <mc:Fallback>
                <p:oleObj name="" r:id="rId9" imgW="1724025" imgH="1076325" progId="Visio.Drawing.5">
                  <p:embed/>
                  <p:pic>
                    <p:nvPicPr>
                      <p:cNvPr id="0" name="图片 323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28800" y="3202305"/>
                        <a:ext cx="3448050" cy="216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7" name="Object 15"/>
          <p:cNvGraphicFramePr>
            <a:graphicFrameLocks noChangeAspect="1"/>
          </p:cNvGraphicFramePr>
          <p:nvPr/>
        </p:nvGraphicFramePr>
        <p:xfrm>
          <a:off x="5562600" y="3011805"/>
          <a:ext cx="2601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028700" imgH="228600" progId="Equation.3">
                  <p:embed/>
                </p:oleObj>
              </mc:Choice>
              <mc:Fallback>
                <p:oleObj name="" r:id="rId11" imgW="1028700" imgH="228600" progId="Equation.3">
                  <p:embed/>
                  <p:pic>
                    <p:nvPicPr>
                      <p:cNvPr id="0" name="图片 3237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62600" y="3011805"/>
                        <a:ext cx="260191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6" name="Object 14"/>
          <p:cNvGraphicFramePr>
            <a:graphicFrameLocks noChangeAspect="1"/>
          </p:cNvGraphicFramePr>
          <p:nvPr/>
        </p:nvGraphicFramePr>
        <p:xfrm>
          <a:off x="5486400" y="3850005"/>
          <a:ext cx="20637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3" imgW="819150" imgH="247650" progId="Equation.3">
                  <p:embed/>
                </p:oleObj>
              </mc:Choice>
              <mc:Fallback>
                <p:oleObj name="" r:id="rId13" imgW="819150" imgH="247650" progId="Equation.3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86400" y="3850005"/>
                        <a:ext cx="2063750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5" name="Object 13"/>
          <p:cNvGraphicFramePr>
            <a:graphicFrameLocks noChangeAspect="1"/>
          </p:cNvGraphicFramePr>
          <p:nvPr/>
        </p:nvGraphicFramePr>
        <p:xfrm>
          <a:off x="5562600" y="4688205"/>
          <a:ext cx="164941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5" imgW="647700" imgH="247650" progId="Equation.3">
                  <p:embed/>
                </p:oleObj>
              </mc:Choice>
              <mc:Fallback>
                <p:oleObj name="" r:id="rId15" imgW="647700" imgH="247650" progId="Equation.3">
                  <p:embed/>
                  <p:pic>
                    <p:nvPicPr>
                      <p:cNvPr id="0" name="图片 3239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62600" y="4688205"/>
                        <a:ext cx="1649413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12"/>
          <p:cNvGraphicFramePr>
            <a:graphicFrameLocks noChangeAspect="1"/>
          </p:cNvGraphicFramePr>
          <p:nvPr/>
        </p:nvGraphicFramePr>
        <p:xfrm>
          <a:off x="7848600" y="4612005"/>
          <a:ext cx="17764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7" imgW="704850" imgH="228600" progId="Equation.3">
                  <p:embed/>
                </p:oleObj>
              </mc:Choice>
              <mc:Fallback>
                <p:oleObj name="" r:id="rId17" imgW="704850" imgH="228600" progId="Equation.3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848600" y="4612005"/>
                        <a:ext cx="177641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5519738" y="5602605"/>
          <a:ext cx="37766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9" imgW="1504950" imgH="228600" progId="Equation.3">
                  <p:embed/>
                </p:oleObj>
              </mc:Choice>
              <mc:Fallback>
                <p:oleObj name="" r:id="rId19" imgW="1504950" imgH="228600" progId="Equation.3">
                  <p:embed/>
                  <p:pic>
                    <p:nvPicPr>
                      <p:cNvPr id="0" name="图片 3241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19738" y="5602605"/>
                        <a:ext cx="3776662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10"/>
          <p:cNvGraphicFramePr>
            <a:graphicFrameLocks noChangeAspect="1"/>
          </p:cNvGraphicFramePr>
          <p:nvPr/>
        </p:nvGraphicFramePr>
        <p:xfrm>
          <a:off x="1905000" y="1219200"/>
          <a:ext cx="9969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342900" imgH="209550" progId="Equation.3">
                  <p:embed/>
                </p:oleObj>
              </mc:Choice>
              <mc:Fallback>
                <p:oleObj name="" r:id="rId1" imgW="342900" imgH="209550" progId="Equation.3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05000" y="1219200"/>
                        <a:ext cx="996950" cy="606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9"/>
          <p:cNvGraphicFramePr>
            <a:graphicFrameLocks noChangeAspect="1"/>
          </p:cNvGraphicFramePr>
          <p:nvPr/>
        </p:nvGraphicFramePr>
        <p:xfrm>
          <a:off x="2133600" y="1828800"/>
          <a:ext cx="3735388" cy="224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857375" imgH="1114425" progId="Visio.Drawing.11">
                  <p:embed/>
                </p:oleObj>
              </mc:Choice>
              <mc:Fallback>
                <p:oleObj name="" r:id="rId3" imgW="1857375" imgH="1114425" progId="Visio.Drawing.11">
                  <p:embed/>
                  <p:pic>
                    <p:nvPicPr>
                      <p:cNvPr id="0" name="图片 324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3600" y="1828800"/>
                        <a:ext cx="3735388" cy="2249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8"/>
          <p:cNvGraphicFramePr>
            <a:graphicFrameLocks noChangeAspect="1"/>
          </p:cNvGraphicFramePr>
          <p:nvPr/>
        </p:nvGraphicFramePr>
        <p:xfrm>
          <a:off x="8763000" y="3505200"/>
          <a:ext cx="1458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571500" imgH="228600" progId="Equation.3">
                  <p:embed/>
                </p:oleObj>
              </mc:Choice>
              <mc:Fallback>
                <p:oleObj name="" r:id="rId5" imgW="571500" imgH="228600" progId="Equation.3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763000" y="3505200"/>
                        <a:ext cx="145891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6324600" y="1524000"/>
          <a:ext cx="34893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390650" imgH="247650" progId="Equation.3">
                  <p:embed/>
                </p:oleObj>
              </mc:Choice>
              <mc:Fallback>
                <p:oleObj name="" r:id="rId7" imgW="1390650" imgH="247650" progId="Equation.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24600" y="1524000"/>
                        <a:ext cx="3489325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6400800" y="3505200"/>
          <a:ext cx="21256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838200" imgH="228600" progId="Equation.3">
                  <p:embed/>
                </p:oleObj>
              </mc:Choice>
              <mc:Fallback>
                <p:oleObj name="" r:id="rId9" imgW="838200" imgH="228600" progId="Equation.3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00800" y="3505200"/>
                        <a:ext cx="212566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6400800" y="2438400"/>
          <a:ext cx="3998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590675" imgH="228600" progId="Equation.3">
                  <p:embed/>
                </p:oleObj>
              </mc:Choice>
              <mc:Fallback>
                <p:oleObj name="" r:id="rId11" imgW="1590675" imgH="228600" progId="Equation.3">
                  <p:embed/>
                  <p:pic>
                    <p:nvPicPr>
                      <p:cNvPr id="0" name="图片 3247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00800" y="2438400"/>
                        <a:ext cx="3998913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2038350" y="4600575"/>
          <a:ext cx="790257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3" imgW="3152775" imgH="457200" progId="Equation.3">
                  <p:embed/>
                </p:oleObj>
              </mc:Choice>
              <mc:Fallback>
                <p:oleObj name="" r:id="rId13" imgW="3152775" imgH="457200" progId="Equation.3">
                  <p:embed/>
                  <p:pic>
                    <p:nvPicPr>
                      <p:cNvPr id="0" name="图片 3248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38350" y="4600575"/>
                        <a:ext cx="7902575" cy="1174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1300480" y="696278"/>
            <a:ext cx="8229600" cy="777875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3600" b="1" dirty="0">
                <a:solidFill>
                  <a:srgbClr val="FF0000"/>
                </a:solidFill>
              </a:rPr>
              <a:t> 3</a:t>
            </a:r>
            <a:r>
              <a:rPr lang="zh-CN" altLang="en-US" sz="3600" b="1" dirty="0">
                <a:solidFill>
                  <a:srgbClr val="FF0000"/>
                </a:solidFill>
              </a:rPr>
              <a:t>－</a:t>
            </a:r>
            <a:r>
              <a:rPr lang="en-US" altLang="zh-CN" sz="3600" b="1" dirty="0">
                <a:solidFill>
                  <a:srgbClr val="FF0000"/>
                </a:solidFill>
              </a:rPr>
              <a:t>1 </a:t>
            </a:r>
            <a:r>
              <a:rPr lang="zh-CN" altLang="en-US" sz="3600" b="1" dirty="0">
                <a:solidFill>
                  <a:srgbClr val="FF0000"/>
                </a:solidFill>
              </a:rPr>
              <a:t>动态电路的方程及其初始条件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5843" name="Rectangle 3"/>
          <p:cNvSpPr/>
          <p:nvPr/>
        </p:nvSpPr>
        <p:spPr>
          <a:xfrm>
            <a:off x="1847850" y="1462723"/>
            <a:ext cx="4114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latin typeface="宋体" pitchFamily="2" charset="-122"/>
              </a:rPr>
              <a:t>一</a:t>
            </a:r>
            <a:r>
              <a:rPr lang="en-US" altLang="zh-CN" sz="2800" b="1" dirty="0">
                <a:latin typeface="宋体" pitchFamily="2" charset="-122"/>
              </a:rPr>
              <a:t>. </a:t>
            </a:r>
            <a:r>
              <a:rPr lang="zh-CN" altLang="en-US" sz="2800" b="1" dirty="0">
                <a:latin typeface="宋体" pitchFamily="2" charset="-122"/>
              </a:rPr>
              <a:t>动态电路的方程</a:t>
            </a:r>
            <a:r>
              <a:rPr lang="zh-CN" altLang="en-US" sz="2800" dirty="0">
                <a:latin typeface="Times New Roman" panose="02020503050405090304" pitchFamily="18" charset="0"/>
              </a:rPr>
              <a:t> </a:t>
            </a:r>
            <a:endParaRPr lang="zh-CN" altLang="en-US" sz="2800" dirty="0">
              <a:latin typeface="Times New Roman" panose="02020503050405090304" pitchFamily="18" charset="0"/>
            </a:endParaRPr>
          </a:p>
        </p:txBody>
      </p:sp>
      <p:sp>
        <p:nvSpPr>
          <p:cNvPr id="35844" name="Rectangle 4"/>
          <p:cNvSpPr/>
          <p:nvPr/>
        </p:nvSpPr>
        <p:spPr>
          <a:xfrm>
            <a:off x="2514600" y="2158048"/>
            <a:ext cx="762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dirty="0">
                <a:latin typeface="宋体" pitchFamily="2" charset="-122"/>
              </a:rPr>
              <a:t>1. </a:t>
            </a:r>
            <a:r>
              <a:rPr lang="zh-CN" altLang="en-US" sz="2400" b="1" dirty="0">
                <a:latin typeface="楷体_GB2312" pitchFamily="1" charset="-122"/>
                <a:ea typeface="楷体_GB2312" pitchFamily="1" charset="-122"/>
              </a:rPr>
              <a:t>动态电路：含有动态元件（电容或电感）的电路。</a:t>
            </a:r>
            <a:r>
              <a:rPr lang="zh-CN" altLang="en-US" sz="2400" dirty="0">
                <a:latin typeface="Times New Roman" panose="02020503050405090304" pitchFamily="18" charset="0"/>
              </a:rPr>
              <a:t> </a:t>
            </a:r>
            <a:endParaRPr lang="zh-CN" altLang="en-US" sz="2400" dirty="0">
              <a:latin typeface="Times New Roman" panose="02020503050405090304" pitchFamily="18" charset="0"/>
            </a:endParaRPr>
          </a:p>
        </p:txBody>
      </p:sp>
      <p:sp>
        <p:nvSpPr>
          <p:cNvPr id="35852" name="Text Box 12"/>
          <p:cNvSpPr txBox="1"/>
          <p:nvPr/>
        </p:nvSpPr>
        <p:spPr>
          <a:xfrm>
            <a:off x="1774825" y="3047048"/>
            <a:ext cx="503238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90204" pitchFamily="34" charset="0"/>
              </a:rPr>
              <a:t>例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grpSp>
        <p:nvGrpSpPr>
          <p:cNvPr id="35853" name="Group 13"/>
          <p:cNvGrpSpPr/>
          <p:nvPr/>
        </p:nvGrpSpPr>
        <p:grpSpPr>
          <a:xfrm>
            <a:off x="2066925" y="3623310"/>
            <a:ext cx="4265613" cy="2016125"/>
            <a:chOff x="329" y="2568"/>
            <a:chExt cx="2687" cy="1270"/>
          </a:xfrm>
        </p:grpSpPr>
        <p:grpSp>
          <p:nvGrpSpPr>
            <p:cNvPr id="7187" name="Group 14"/>
            <p:cNvGrpSpPr/>
            <p:nvPr/>
          </p:nvGrpSpPr>
          <p:grpSpPr>
            <a:xfrm>
              <a:off x="329" y="2704"/>
              <a:ext cx="2007" cy="1134"/>
              <a:chOff x="329" y="2704"/>
              <a:chExt cx="2007" cy="1134"/>
            </a:xfrm>
          </p:grpSpPr>
          <p:sp>
            <p:nvSpPr>
              <p:cNvPr id="7191" name="Oval 15"/>
              <p:cNvSpPr/>
              <p:nvPr/>
            </p:nvSpPr>
            <p:spPr>
              <a:xfrm>
                <a:off x="612" y="3113"/>
                <a:ext cx="272" cy="272"/>
              </a:xfrm>
              <a:prstGeom prst="ellipse">
                <a:avLst/>
              </a:prstGeom>
              <a:solidFill>
                <a:srgbClr val="33CCFF"/>
              </a:solid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2" name="Line 16"/>
              <p:cNvSpPr/>
              <p:nvPr/>
            </p:nvSpPr>
            <p:spPr>
              <a:xfrm flipH="1">
                <a:off x="2109" y="2886"/>
                <a:ext cx="227" cy="144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3" name="Text Box 17"/>
              <p:cNvSpPr txBox="1"/>
              <p:nvPr/>
            </p:nvSpPr>
            <p:spPr>
              <a:xfrm>
                <a:off x="521" y="2924"/>
                <a:ext cx="224" cy="5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4" name="Text Box 18"/>
              <p:cNvSpPr txBox="1"/>
              <p:nvPr/>
            </p:nvSpPr>
            <p:spPr>
              <a:xfrm>
                <a:off x="329" y="3047"/>
                <a:ext cx="296" cy="3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28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5" name="Text Box 19"/>
              <p:cNvSpPr txBox="1"/>
              <p:nvPr/>
            </p:nvSpPr>
            <p:spPr>
              <a:xfrm>
                <a:off x="1181" y="2868"/>
                <a:ext cx="25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1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6" name="Text Box 20"/>
              <p:cNvSpPr txBox="1"/>
              <p:nvPr/>
            </p:nvSpPr>
            <p:spPr>
              <a:xfrm>
                <a:off x="1227" y="3413"/>
                <a:ext cx="25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2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7" name="Rectangle 21"/>
              <p:cNvSpPr/>
              <p:nvPr/>
            </p:nvSpPr>
            <p:spPr>
              <a:xfrm>
                <a:off x="748" y="2704"/>
                <a:ext cx="817" cy="1134"/>
              </a:xfrm>
              <a:prstGeom prst="rect">
                <a:avLst/>
              </a:prstGeom>
              <a:noFill/>
              <a:ln w="2857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8" name="Rectangle 22"/>
              <p:cNvSpPr/>
              <p:nvPr/>
            </p:nvSpPr>
            <p:spPr>
              <a:xfrm>
                <a:off x="1519" y="3385"/>
                <a:ext cx="96" cy="240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99" name="Rectangle 23"/>
              <p:cNvSpPr/>
              <p:nvPr/>
            </p:nvSpPr>
            <p:spPr>
              <a:xfrm>
                <a:off x="1519" y="2886"/>
                <a:ext cx="91" cy="227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200" name="Line 24"/>
              <p:cNvSpPr/>
              <p:nvPr/>
            </p:nvSpPr>
            <p:spPr>
              <a:xfrm>
                <a:off x="1565" y="2704"/>
                <a:ext cx="453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1" name="Line 25"/>
              <p:cNvSpPr/>
              <p:nvPr/>
            </p:nvSpPr>
            <p:spPr>
              <a:xfrm>
                <a:off x="1565" y="3294"/>
                <a:ext cx="453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2" name="Line 26"/>
              <p:cNvSpPr/>
              <p:nvPr/>
            </p:nvSpPr>
            <p:spPr>
              <a:xfrm>
                <a:off x="2018" y="2704"/>
                <a:ext cx="0" cy="18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3" name="Line 27"/>
              <p:cNvSpPr/>
              <p:nvPr/>
            </p:nvSpPr>
            <p:spPr>
              <a:xfrm>
                <a:off x="2018" y="3113"/>
                <a:ext cx="0" cy="181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4" name="Oval 28"/>
              <p:cNvSpPr/>
              <p:nvPr/>
            </p:nvSpPr>
            <p:spPr>
              <a:xfrm>
                <a:off x="1973" y="3022"/>
                <a:ext cx="90" cy="91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205" name="Oval 29"/>
              <p:cNvSpPr/>
              <p:nvPr/>
            </p:nvSpPr>
            <p:spPr>
              <a:xfrm>
                <a:off x="1973" y="2885"/>
                <a:ext cx="90" cy="91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206" name="Line 30"/>
              <p:cNvSpPr/>
              <p:nvPr/>
            </p:nvSpPr>
            <p:spPr>
              <a:xfrm>
                <a:off x="2064" y="2931"/>
                <a:ext cx="136" cy="227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8" name="Text Box 31"/>
            <p:cNvSpPr txBox="1"/>
            <p:nvPr/>
          </p:nvSpPr>
          <p:spPr>
            <a:xfrm>
              <a:off x="1973" y="2568"/>
              <a:ext cx="1043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（</a:t>
              </a: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t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=0</a:t>
              </a:r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）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7189" name="Line 32"/>
            <p:cNvSpPr/>
            <p:nvPr/>
          </p:nvSpPr>
          <p:spPr>
            <a:xfrm>
              <a:off x="839" y="2795"/>
              <a:ext cx="363" cy="0"/>
            </a:xfrm>
            <a:prstGeom prst="line">
              <a:avLst/>
            </a:prstGeom>
            <a:ln w="38100" cap="flat" cmpd="sng">
              <a:solidFill>
                <a:srgbClr val="33CC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" name="Text Box 33"/>
            <p:cNvSpPr txBox="1"/>
            <p:nvPr/>
          </p:nvSpPr>
          <p:spPr>
            <a:xfrm>
              <a:off x="839" y="2750"/>
              <a:ext cx="40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i</a:t>
              </a:r>
              <a:endPara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35874" name="Group 34"/>
          <p:cNvGrpSpPr/>
          <p:nvPr/>
        </p:nvGrpSpPr>
        <p:grpSpPr>
          <a:xfrm>
            <a:off x="6024563" y="3120073"/>
            <a:ext cx="3744912" cy="2590800"/>
            <a:chOff x="3107" y="2478"/>
            <a:chExt cx="2359" cy="1632"/>
          </a:xfrm>
        </p:grpSpPr>
        <p:sp>
          <p:nvSpPr>
            <p:cNvPr id="7178" name="Line 35"/>
            <p:cNvSpPr/>
            <p:nvPr/>
          </p:nvSpPr>
          <p:spPr>
            <a:xfrm>
              <a:off x="3107" y="3657"/>
              <a:ext cx="1678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9" name="Line 36"/>
            <p:cNvSpPr/>
            <p:nvPr/>
          </p:nvSpPr>
          <p:spPr>
            <a:xfrm flipV="1">
              <a:off x="3787" y="2659"/>
              <a:ext cx="0" cy="1451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0" name="Text Box 37"/>
            <p:cNvSpPr txBox="1"/>
            <p:nvPr/>
          </p:nvSpPr>
          <p:spPr>
            <a:xfrm>
              <a:off x="3560" y="3657"/>
              <a:ext cx="27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0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7181" name="Text Box 38"/>
            <p:cNvSpPr txBox="1"/>
            <p:nvPr/>
          </p:nvSpPr>
          <p:spPr>
            <a:xfrm>
              <a:off x="4740" y="3475"/>
              <a:ext cx="273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t</a:t>
              </a:r>
              <a:endParaRPr lang="en-US" altLang="zh-CN" sz="2800" b="1" i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7182" name="Text Box 39"/>
            <p:cNvSpPr txBox="1"/>
            <p:nvPr/>
          </p:nvSpPr>
          <p:spPr>
            <a:xfrm>
              <a:off x="3833" y="2478"/>
              <a:ext cx="31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ea typeface="仿宋_GB2312" pitchFamily="49" charset="-122"/>
                </a:rPr>
                <a:t>i</a:t>
              </a:r>
              <a:endParaRPr lang="en-US" altLang="zh-CN" sz="2800" b="1" i="1" dirty="0">
                <a:solidFill>
                  <a:schemeClr val="tx1"/>
                </a:solidFill>
                <a:latin typeface="Times New Roman" panose="02020503050405090304" pitchFamily="18" charset="0"/>
                <a:ea typeface="仿宋_GB2312" pitchFamily="49" charset="-122"/>
              </a:endParaRPr>
            </a:p>
          </p:txBody>
        </p:sp>
        <p:sp>
          <p:nvSpPr>
            <p:cNvPr id="7183" name="Line 40"/>
            <p:cNvSpPr/>
            <p:nvPr/>
          </p:nvSpPr>
          <p:spPr>
            <a:xfrm>
              <a:off x="3107" y="3249"/>
              <a:ext cx="680" cy="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4" name="Line 41"/>
            <p:cNvSpPr/>
            <p:nvPr/>
          </p:nvSpPr>
          <p:spPr>
            <a:xfrm>
              <a:off x="3788" y="2931"/>
              <a:ext cx="680" cy="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185" name="Object 42"/>
            <p:cNvGraphicFramePr>
              <a:graphicFrameLocks noChangeAspect="1"/>
            </p:cNvGraphicFramePr>
            <p:nvPr/>
          </p:nvGraphicFramePr>
          <p:xfrm>
            <a:off x="4558" y="2750"/>
            <a:ext cx="908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" name="" r:id="rId1" imgW="685800" imgH="219075" progId="Equation.3">
                    <p:embed/>
                  </p:oleObj>
                </mc:Choice>
                <mc:Fallback>
                  <p:oleObj name="" r:id="rId1" imgW="685800" imgH="219075" progId="Equation.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58" y="2750"/>
                          <a:ext cx="908" cy="2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43"/>
            <p:cNvGraphicFramePr>
              <a:graphicFrameLocks noChangeAspect="1"/>
            </p:cNvGraphicFramePr>
            <p:nvPr/>
          </p:nvGraphicFramePr>
          <p:xfrm>
            <a:off x="3923" y="3113"/>
            <a:ext cx="1392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3" imgW="1085850" imgH="219075" progId="Equation.3">
                    <p:embed/>
                  </p:oleObj>
                </mc:Choice>
                <mc:Fallback>
                  <p:oleObj name="" r:id="rId3" imgW="1085850" imgH="219075" progId="Equation.3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23" y="3113"/>
                          <a:ext cx="1392" cy="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84" name="AutoShape 44" descr="羊皮纸"/>
          <p:cNvSpPr/>
          <p:nvPr/>
        </p:nvSpPr>
        <p:spPr>
          <a:xfrm>
            <a:off x="7319963" y="5207635"/>
            <a:ext cx="2016125" cy="503238"/>
          </a:xfrm>
          <a:prstGeom prst="wedgeRoundRectCallout">
            <a:avLst>
              <a:gd name="adj1" fmla="val -60394"/>
              <a:gd name="adj2" fmla="val -188801"/>
              <a:gd name="adj3" fmla="val 16667"/>
            </a:avLst>
          </a:prstGeom>
          <a:blipFill rotWithShape="1">
            <a:blip r:embed="rId5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过渡期为零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35885" name="Text Box 45"/>
          <p:cNvSpPr txBox="1"/>
          <p:nvPr/>
        </p:nvSpPr>
        <p:spPr>
          <a:xfrm>
            <a:off x="2640013" y="3047048"/>
            <a:ext cx="1582737" cy="368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电阻电路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35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35844" grpId="0"/>
      <p:bldP spid="35852" grpId="0" bldLvl="0" animBg="1"/>
      <p:bldP spid="35884" grpId="0" bldLvl="0" animBg="1"/>
      <p:bldP spid="3588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3200400" y="844550"/>
          <a:ext cx="22494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904875" imgH="209550" progId="Equation.3">
                  <p:embed/>
                </p:oleObj>
              </mc:Choice>
              <mc:Fallback>
                <p:oleObj name="" r:id="rId1" imgW="904875" imgH="209550" progId="Equation.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00400" y="844550"/>
                        <a:ext cx="2249488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18" name="Group 18"/>
          <p:cNvGrpSpPr/>
          <p:nvPr/>
        </p:nvGrpSpPr>
        <p:grpSpPr>
          <a:xfrm>
            <a:off x="1524000" y="1530350"/>
            <a:ext cx="9144000" cy="584201"/>
            <a:chOff x="0" y="624"/>
            <a:chExt cx="5760" cy="368"/>
          </a:xfrm>
        </p:grpSpPr>
        <p:sp>
          <p:nvSpPr>
            <p:cNvPr id="33801" name="Rectangle 7"/>
            <p:cNvSpPr/>
            <p:nvPr/>
          </p:nvSpPr>
          <p:spPr>
            <a:xfrm>
              <a:off x="0" y="624"/>
              <a:ext cx="5760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just" defTabSz="914400" eaLnBrk="1" hangingPunct="1">
                <a:tabLst>
                  <a:tab pos="457200" algn="l"/>
                </a:tabLst>
              </a:pPr>
              <a:r>
                <a:rPr lang="en-US" altLang="zh-CN" sz="3200" b="1" dirty="0">
                  <a:latin typeface="Times New Roman" panose="02020503050405090304" pitchFamily="18" charset="0"/>
                  <a:ea typeface="楷体_GB2312" pitchFamily="1" charset="-122"/>
                </a:rPr>
                <a:t>  (              </a:t>
              </a:r>
              <a:r>
                <a:rPr lang="zh-CN" altLang="en-US" sz="3200" b="1" dirty="0">
                  <a:latin typeface="Times New Roman" panose="02020503050405090304" pitchFamily="18" charset="0"/>
                  <a:ea typeface="楷体_GB2312" pitchFamily="1" charset="-122"/>
                </a:rPr>
                <a:t>电路与信号教材表示不一致，都可以</a:t>
              </a:r>
              <a:r>
                <a:rPr lang="en-US" altLang="zh-CN" sz="3200" b="1" dirty="0">
                  <a:latin typeface="Times New Roman" panose="02020503050405090304" pitchFamily="18" charset="0"/>
                  <a:ea typeface="楷体_GB2312" pitchFamily="1" charset="-122"/>
                </a:rPr>
                <a:t>)</a:t>
              </a:r>
              <a:endParaRPr lang="en-US" altLang="zh-CN" sz="3200" b="1" dirty="0">
                <a:latin typeface="Times New Roman" panose="02020503050405090304" pitchFamily="18" charset="0"/>
                <a:ea typeface="楷体_GB2312" pitchFamily="1" charset="-122"/>
              </a:endParaRPr>
            </a:p>
          </p:txBody>
        </p:sp>
        <p:graphicFrame>
          <p:nvGraphicFramePr>
            <p:cNvPr id="33802" name="Object 5"/>
            <p:cNvGraphicFramePr>
              <a:graphicFrameLocks noChangeAspect="1"/>
            </p:cNvGraphicFramePr>
            <p:nvPr/>
          </p:nvGraphicFramePr>
          <p:xfrm>
            <a:off x="384" y="624"/>
            <a:ext cx="746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3" imgW="447675" imgH="219075" progId="Equation.3">
                    <p:embed/>
                  </p:oleObj>
                </mc:Choice>
                <mc:Fallback>
                  <p:oleObj name="" r:id="rId3" imgW="447675" imgH="219075" progId="Equation.3">
                    <p:embed/>
                    <p:pic>
                      <p:nvPicPr>
                        <p:cNvPr id="0" name="图片 3250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4" y="624"/>
                          <a:ext cx="746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905000" y="2292350"/>
          <a:ext cx="385445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2400300" imgH="1190625" progId="Visio.Drawing.5">
                  <p:embed/>
                </p:oleObj>
              </mc:Choice>
              <mc:Fallback>
                <p:oleObj name="" r:id="rId5" imgW="2400300" imgH="1190625" progId="Visio.Drawing.5">
                  <p:embed/>
                  <p:pic>
                    <p:nvPicPr>
                      <p:cNvPr id="0" name="图片 325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05000" y="2292350"/>
                        <a:ext cx="3854450" cy="191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3" name="Object 13"/>
          <p:cNvGraphicFramePr>
            <a:graphicFrameLocks noChangeAspect="1"/>
          </p:cNvGraphicFramePr>
          <p:nvPr/>
        </p:nvGraphicFramePr>
        <p:xfrm>
          <a:off x="6324600" y="2444750"/>
          <a:ext cx="3868738" cy="184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2409825" imgH="1143000" progId="Visio.Drawing.5">
                  <p:embed/>
                </p:oleObj>
              </mc:Choice>
              <mc:Fallback>
                <p:oleObj name="" r:id="rId7" imgW="2409825" imgH="1143000" progId="Visio.Drawing.5">
                  <p:embed/>
                  <p:pic>
                    <p:nvPicPr>
                      <p:cNvPr id="0" name="图片 325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24600" y="2444750"/>
                        <a:ext cx="3868738" cy="184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2" name="Object 12"/>
          <p:cNvGraphicFramePr>
            <a:graphicFrameLocks noChangeAspect="1"/>
          </p:cNvGraphicFramePr>
          <p:nvPr/>
        </p:nvGraphicFramePr>
        <p:xfrm>
          <a:off x="2057400" y="4654550"/>
          <a:ext cx="73644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2933700" imgH="219075" progId="Equation.3">
                  <p:embed/>
                </p:oleObj>
              </mc:Choice>
              <mc:Fallback>
                <p:oleObj name="" r:id="rId9" imgW="2933700" imgH="219075" progId="Equation.3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57400" y="4654550"/>
                        <a:ext cx="7364413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1" name="Object 11"/>
          <p:cNvGraphicFramePr>
            <a:graphicFrameLocks noChangeAspect="1"/>
          </p:cNvGraphicFramePr>
          <p:nvPr/>
        </p:nvGraphicFramePr>
        <p:xfrm>
          <a:off x="2895600" y="5797550"/>
          <a:ext cx="657066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2619375" imgH="400050" progId="Equation.3">
                  <p:embed/>
                </p:oleObj>
              </mc:Choice>
              <mc:Fallback>
                <p:oleObj name="" r:id="rId11" imgW="2619375" imgH="400050" progId="Equation.3">
                  <p:embed/>
                  <p:pic>
                    <p:nvPicPr>
                      <p:cNvPr id="0" name="图片 3254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CC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95600" y="5797550"/>
                        <a:ext cx="6570663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6" name="Rectangle 16"/>
          <p:cNvSpPr/>
          <p:nvPr/>
        </p:nvSpPr>
        <p:spPr>
          <a:xfrm>
            <a:off x="1524000" y="5264150"/>
            <a:ext cx="242125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chemeClr val="accent2"/>
                </a:solidFill>
                <a:latin typeface="Times New Roman" panose="02020503050405090304" pitchFamily="18" charset="0"/>
                <a:ea typeface="楷体_GB2312" pitchFamily="1" charset="-122"/>
              </a:rPr>
              <a:t> </a:t>
            </a:r>
            <a:r>
              <a:rPr lang="zh-CN" altLang="en-US" sz="3200" b="1" dirty="0">
                <a:solidFill>
                  <a:schemeClr val="accent2"/>
                </a:solidFill>
                <a:latin typeface="Times New Roman" panose="02020503050405090304" pitchFamily="18" charset="0"/>
                <a:ea typeface="楷体_GB2312" pitchFamily="1" charset="-122"/>
              </a:rPr>
              <a:t>应用迭加：</a:t>
            </a:r>
            <a:r>
              <a:rPr lang="zh-CN" altLang="en-US" sz="3200" dirty="0">
                <a:solidFill>
                  <a:schemeClr val="accent2"/>
                </a:solidFill>
                <a:latin typeface="Times New Roman" panose="02020503050405090304" pitchFamily="18" charset="0"/>
              </a:rPr>
              <a:t> </a:t>
            </a:r>
            <a:endParaRPr lang="zh-CN" altLang="en-US" sz="3200" dirty="0">
              <a:solidFill>
                <a:schemeClr val="accent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2209800" y="721489"/>
            <a:ext cx="7086600" cy="1066800"/>
          </a:xfrm>
          <a:noFill/>
          <a:ln>
            <a:solidFill>
              <a:srgbClr val="000000"/>
            </a:solidFill>
            <a:miter/>
          </a:ln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例  下图电路，开关闭合前电路无贮能，求 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和 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图片 4" descr="图示, 示意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0" y="2040082"/>
            <a:ext cx="6248400" cy="4419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/>
          </p:cNvSpPr>
          <p:nvPr>
            <p:ph type="title"/>
          </p:nvPr>
        </p:nvSpPr>
        <p:spPr>
          <a:xfrm>
            <a:off x="6172200" y="581025"/>
            <a:ext cx="2514600" cy="685800"/>
          </a:xfrm>
          <a:noFill/>
          <a:ln>
            <a:solidFill>
              <a:srgbClr val="000000"/>
            </a:solidFill>
            <a:miter/>
          </a:ln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ea typeface="仿宋_GB2312" pitchFamily="49" charset="-122"/>
              </a:rPr>
              <a:t>解：由题意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5843" name="Rectangle 3"/>
          <p:cNvSpPr/>
          <p:nvPr/>
        </p:nvSpPr>
        <p:spPr>
          <a:xfrm>
            <a:off x="5791200" y="3333750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35844" name="Rectangle 4"/>
          <p:cNvSpPr/>
          <p:nvPr/>
        </p:nvSpPr>
        <p:spPr>
          <a:xfrm>
            <a:off x="5802313" y="3333750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93190" name="Object 6"/>
          <p:cNvGraphicFramePr>
            <a:graphicFrameLocks noChangeAspect="1"/>
          </p:cNvGraphicFramePr>
          <p:nvPr/>
        </p:nvGraphicFramePr>
        <p:xfrm>
          <a:off x="7010400" y="1250950"/>
          <a:ext cx="1828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685800" imgH="228600" progId="Equation.DSMT4">
                  <p:embed/>
                </p:oleObj>
              </mc:Choice>
              <mc:Fallback>
                <p:oleObj name="" r:id="rId1" imgW="685800" imgH="228600" progId="Equation.DSMT4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10400" y="1250950"/>
                        <a:ext cx="18288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1" name="Object 7"/>
          <p:cNvGraphicFramePr>
            <a:graphicFrameLocks noChangeAspect="1"/>
          </p:cNvGraphicFramePr>
          <p:nvPr/>
        </p:nvGraphicFramePr>
        <p:xfrm>
          <a:off x="7148513" y="2000250"/>
          <a:ext cx="168433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660400" imgH="228600" progId="Equation.DSMT4">
                  <p:embed/>
                </p:oleObj>
              </mc:Choice>
              <mc:Fallback>
                <p:oleObj name="" r:id="rId3" imgW="660400" imgH="228600" progId="Equation.DSMT4">
                  <p:embed/>
                  <p:pic>
                    <p:nvPicPr>
                      <p:cNvPr id="0" name="图片 32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48513" y="2000250"/>
                        <a:ext cx="1684337" cy="581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194" name="Group 10"/>
          <p:cNvGrpSpPr/>
          <p:nvPr/>
        </p:nvGrpSpPr>
        <p:grpSpPr>
          <a:xfrm>
            <a:off x="6080125" y="2657475"/>
            <a:ext cx="3902075" cy="1187450"/>
            <a:chOff x="2870" y="1500"/>
            <a:chExt cx="2458" cy="748"/>
          </a:xfrm>
        </p:grpSpPr>
        <p:sp>
          <p:nvSpPr>
            <p:cNvPr id="35854" name="Text Box 11"/>
            <p:cNvSpPr txBox="1"/>
            <p:nvPr/>
          </p:nvSpPr>
          <p:spPr>
            <a:xfrm>
              <a:off x="2870" y="1500"/>
              <a:ext cx="2458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800" b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显然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u</a:t>
              </a:r>
              <a:r>
                <a:rPr lang="en-US" altLang="zh-CN" sz="2800" b="1" i="1" baseline="-30000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c</a:t>
              </a:r>
              <a:r>
                <a:rPr lang="zh-CN" altLang="en-US" sz="2800" b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和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i</a:t>
              </a:r>
              <a:r>
                <a:rPr lang="en-US" altLang="zh-CN" sz="2800" b="1" i="1" baseline="-30000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L</a:t>
              </a:r>
              <a:r>
                <a:rPr lang="zh-CN" altLang="en-US" sz="2800" b="1" dirty="0">
                  <a:solidFill>
                    <a:srgbClr val="FF0000"/>
                  </a:solidFill>
                  <a:latin typeface="仿宋_GB2312" pitchFamily="49" charset="-122"/>
                  <a:ea typeface="仿宋_GB2312" pitchFamily="49" charset="-122"/>
                </a:rPr>
                <a:t>均不跃变 </a:t>
              </a:r>
              <a:endPara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  <p:graphicFrame>
          <p:nvGraphicFramePr>
            <p:cNvPr id="35855" name="Object 12"/>
            <p:cNvGraphicFramePr>
              <a:graphicFrameLocks noChangeAspect="1"/>
            </p:cNvGraphicFramePr>
            <p:nvPr/>
          </p:nvGraphicFramePr>
          <p:xfrm>
            <a:off x="3393" y="1908"/>
            <a:ext cx="185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5" imgW="1244600" imgH="228600" progId="Equation.DSMT4">
                    <p:embed/>
                  </p:oleObj>
                </mc:Choice>
                <mc:Fallback>
                  <p:oleObj name="" r:id="rId5" imgW="1244600" imgH="228600" progId="Equation.DSMT4">
                    <p:embed/>
                    <p:pic>
                      <p:nvPicPr>
                        <p:cNvPr id="0" name="图片 325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93" y="1908"/>
                          <a:ext cx="1853" cy="3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197" name="Object 13"/>
          <p:cNvGraphicFramePr>
            <a:graphicFrameLocks noChangeAspect="1"/>
          </p:cNvGraphicFramePr>
          <p:nvPr/>
        </p:nvGraphicFramePr>
        <p:xfrm>
          <a:off x="6661150" y="3952875"/>
          <a:ext cx="28130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206500" imgH="228600" progId="Equation.DSMT4">
                  <p:embed/>
                </p:oleObj>
              </mc:Choice>
              <mc:Fallback>
                <p:oleObj name="" r:id="rId7" imgW="1206500" imgH="228600" progId="Equation.DSMT4">
                  <p:embed/>
                  <p:pic>
                    <p:nvPicPr>
                      <p:cNvPr id="0" name="图片 32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61150" y="3952875"/>
                        <a:ext cx="281305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8" name="Text Box 14"/>
          <p:cNvSpPr txBox="1"/>
          <p:nvPr/>
        </p:nvSpPr>
        <p:spPr>
          <a:xfrm>
            <a:off x="5791200" y="4598988"/>
            <a:ext cx="397129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画出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= 0+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的等效电路</a:t>
            </a:r>
            <a:r>
              <a:rPr lang="zh-CN" altLang="en-US" sz="28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endParaRPr lang="zh-CN" altLang="en-US" sz="2800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3200" name="Object 16"/>
          <p:cNvGraphicFramePr>
            <a:graphicFrameLocks noChangeAspect="1"/>
          </p:cNvGraphicFramePr>
          <p:nvPr/>
        </p:nvGraphicFramePr>
        <p:xfrm>
          <a:off x="6257925" y="6191250"/>
          <a:ext cx="35274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9" imgW="1409700" imgH="228600" progId="Equation.DSMT4">
                  <p:embed/>
                </p:oleObj>
              </mc:Choice>
              <mc:Fallback>
                <p:oleObj name="" r:id="rId9" imgW="1409700" imgH="228600" progId="Equation.DSMT4">
                  <p:embed/>
                  <p:pic>
                    <p:nvPicPr>
                      <p:cNvPr id="0" name="图片 326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7925" y="6191250"/>
                        <a:ext cx="3527425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04" name="Object 20"/>
          <p:cNvGraphicFramePr>
            <a:graphicFrameLocks noChangeAspect="1"/>
          </p:cNvGraphicFramePr>
          <p:nvPr/>
        </p:nvGraphicFramePr>
        <p:xfrm>
          <a:off x="6292850" y="5224463"/>
          <a:ext cx="34575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1" imgW="1586865" imgH="393700" progId="Equation.DSMT4">
                  <p:embed/>
                </p:oleObj>
              </mc:Choice>
              <mc:Fallback>
                <p:oleObj name="" r:id="rId11" imgW="1586865" imgH="393700" progId="Equation.DSMT4">
                  <p:embed/>
                  <p:pic>
                    <p:nvPicPr>
                      <p:cNvPr id="0" name="图片 326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92850" y="5224463"/>
                        <a:ext cx="3457575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111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4440" y="642620"/>
            <a:ext cx="4346575" cy="3078480"/>
          </a:xfrm>
          <a:prstGeom prst="rect">
            <a:avLst/>
          </a:prstGeom>
        </p:spPr>
      </p:pic>
      <p:pic>
        <p:nvPicPr>
          <p:cNvPr id="10" name="图片 9" descr="22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6070" y="3748405"/>
            <a:ext cx="3314065" cy="31095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bldLvl="0" animBg="1"/>
      <p:bldP spid="9319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2362200" y="786130"/>
            <a:ext cx="7772400" cy="887413"/>
          </a:xfrm>
          <a:noFill/>
          <a:ln>
            <a:solidFill>
              <a:srgbClr val="000000"/>
            </a:solidFill>
            <a:miter/>
          </a:ln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例    换路前电路已处稳态，求 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(0+), 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和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en-US" altLang="zh-CN" sz="2800" b="1" baseline="30000" dirty="0">
                <a:solidFill>
                  <a:srgbClr val="FF0000"/>
                </a:solidFill>
                <a:ea typeface="仿宋_GB2312" pitchFamily="49" charset="-122"/>
              </a:rPr>
              <a:t>’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(0+),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u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c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’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(0+)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3287713" y="2107565"/>
          <a:ext cx="5486400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706880" imgH="1539240" progId="Visio.Drawing.6">
                  <p:embed/>
                </p:oleObj>
              </mc:Choice>
              <mc:Fallback>
                <p:oleObj name="" r:id="rId1" imgW="1706880" imgH="1539240" progId="Visio.Drawing.6">
                  <p:embed/>
                  <p:pic>
                    <p:nvPicPr>
                      <p:cNvPr id="0" name="图片 32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87713" y="2107565"/>
                        <a:ext cx="5486400" cy="44656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3"/>
          <p:cNvGraphicFramePr>
            <a:graphicFrameLocks noChangeAspect="1"/>
          </p:cNvGraphicFramePr>
          <p:nvPr/>
        </p:nvGraphicFramePr>
        <p:xfrm>
          <a:off x="1524000" y="762635"/>
          <a:ext cx="39624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706880" imgH="1539240" progId="Visio.Drawing.6">
                  <p:embed/>
                </p:oleObj>
              </mc:Choice>
              <mc:Fallback>
                <p:oleObj name="" r:id="rId1" imgW="1706880" imgH="1539240" progId="Visio.Drawing.6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0" y="762635"/>
                        <a:ext cx="3962400" cy="3581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Text Box 4"/>
          <p:cNvSpPr txBox="1"/>
          <p:nvPr/>
        </p:nvSpPr>
        <p:spPr>
          <a:xfrm>
            <a:off x="6019800" y="692150"/>
            <a:ext cx="4419600" cy="10814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(1)  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由</a:t>
            </a:r>
            <a:r>
              <a:rPr lang="en-US" altLang="zh-CN" sz="2800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=0-</a:t>
            </a:r>
            <a:r>
              <a:rPr lang="zh-CN" altLang="en-US" sz="28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的电路（电感短路，电容开路）得</a:t>
            </a:r>
            <a:r>
              <a:rPr lang="zh-CN" altLang="en-US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endParaRPr lang="zh-CN" altLang="en-US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6311900" y="2565400"/>
          <a:ext cx="38862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577340" imgH="1394460" progId="Visio.Drawing.6">
                  <p:embed/>
                </p:oleObj>
              </mc:Choice>
              <mc:Fallback>
                <p:oleObj name="" r:id="rId3" imgW="1577340" imgH="1394460" progId="Visio.Drawing.6">
                  <p:embed/>
                  <p:pic>
                    <p:nvPicPr>
                      <p:cNvPr id="0" name="图片 32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1900" y="2565400"/>
                        <a:ext cx="3886200" cy="3289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2208213" y="4755198"/>
          <a:ext cx="348456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625600" imgH="393700" progId="Equation.DSMT4">
                  <p:embed/>
                </p:oleObj>
              </mc:Choice>
              <mc:Fallback>
                <p:oleObj name="" r:id="rId5" imgW="1625600" imgH="393700" progId="Equation.DSMT4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8213" y="4755198"/>
                        <a:ext cx="3484562" cy="84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9" name="Object 7"/>
          <p:cNvGraphicFramePr>
            <a:graphicFrameLocks noChangeAspect="1"/>
          </p:cNvGraphicFramePr>
          <p:nvPr/>
        </p:nvGraphicFramePr>
        <p:xfrm>
          <a:off x="2495550" y="5691823"/>
          <a:ext cx="28797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244600" imgH="228600" progId="Equation.DSMT4">
                  <p:embed/>
                </p:oleObj>
              </mc:Choice>
              <mc:Fallback>
                <p:oleObj name="" r:id="rId7" imgW="1244600" imgH="228600" progId="Equation.DSMT4">
                  <p:embed/>
                  <p:pic>
                    <p:nvPicPr>
                      <p:cNvPr id="0" name="图片 32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5550" y="5691823"/>
                        <a:ext cx="2879725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/>
          <p:nvPr/>
        </p:nvSpPr>
        <p:spPr>
          <a:xfrm>
            <a:off x="1905000" y="869950"/>
            <a:ext cx="8151813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(2) 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将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用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2A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电流源代替，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C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用零伏电压源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短路线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代替，得</a:t>
            </a:r>
            <a:r>
              <a:rPr lang="en-US" altLang="zh-CN" sz="2800" b="1" i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=0+</a:t>
            </a:r>
            <a:r>
              <a:rPr lang="zh-CN" altLang="en-US" sz="28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的等效电路。 </a:t>
            </a:r>
            <a:endParaRPr lang="zh-CN" altLang="en-US" sz="2800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38915" name="Object 5"/>
          <p:cNvGraphicFramePr>
            <a:graphicFrameLocks noChangeAspect="1"/>
          </p:cNvGraphicFramePr>
          <p:nvPr/>
        </p:nvGraphicFramePr>
        <p:xfrm>
          <a:off x="1847850" y="2109788"/>
          <a:ext cx="41767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841500" imgH="279400" progId="Equation.DSMT4">
                  <p:embed/>
                </p:oleObj>
              </mc:Choice>
              <mc:Fallback>
                <p:oleObj name="" r:id="rId1" imgW="1841500" imgH="279400" progId="Equation.DSMT4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47850" y="2109788"/>
                        <a:ext cx="4176713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9"/>
          <p:cNvGraphicFramePr>
            <a:graphicFrameLocks noChangeAspect="1"/>
          </p:cNvGraphicFramePr>
          <p:nvPr/>
        </p:nvGraphicFramePr>
        <p:xfrm>
          <a:off x="1847850" y="3943350"/>
          <a:ext cx="33845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536700" imgH="279400" progId="Equation.DSMT4">
                  <p:embed/>
                </p:oleObj>
              </mc:Choice>
              <mc:Fallback>
                <p:oleObj name="" r:id="rId3" imgW="1536700" imgH="279400" progId="Equation.DSMT4">
                  <p:embed/>
                  <p:pic>
                    <p:nvPicPr>
                      <p:cNvPr id="0" name="图片 32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7850" y="3943350"/>
                        <a:ext cx="3384550" cy="614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12"/>
          <p:cNvGraphicFramePr>
            <a:graphicFrameLocks noChangeAspect="1"/>
          </p:cNvGraphicFramePr>
          <p:nvPr/>
        </p:nvGraphicFramePr>
        <p:xfrm>
          <a:off x="1847850" y="4940300"/>
          <a:ext cx="4319588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612900" imgH="406400" progId="Equation.DSMT4">
                  <p:embed/>
                </p:oleObj>
              </mc:Choice>
              <mc:Fallback>
                <p:oleObj name="" r:id="rId5" imgW="1612900" imgH="406400" progId="Equation.DSMT4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7850" y="4940300"/>
                        <a:ext cx="4319588" cy="98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14"/>
          <p:cNvGraphicFramePr>
            <a:graphicFrameLocks noChangeAspect="1"/>
          </p:cNvGraphicFramePr>
          <p:nvPr/>
        </p:nvGraphicFramePr>
        <p:xfrm>
          <a:off x="1846263" y="2927350"/>
          <a:ext cx="32416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713865" imgH="406400" progId="Equation.DSMT4">
                  <p:embed/>
                </p:oleObj>
              </mc:Choice>
              <mc:Fallback>
                <p:oleObj name="" r:id="rId7" imgW="1713865" imgH="406400" progId="Equation.DSMT4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6263" y="2927350"/>
                        <a:ext cx="3241675" cy="766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9" name="Group 86"/>
          <p:cNvGrpSpPr/>
          <p:nvPr/>
        </p:nvGrpSpPr>
        <p:grpSpPr>
          <a:xfrm>
            <a:off x="6046788" y="2036763"/>
            <a:ext cx="4621212" cy="2655887"/>
            <a:chOff x="3198" y="1480"/>
            <a:chExt cx="2911" cy="1673"/>
          </a:xfrm>
        </p:grpSpPr>
        <p:sp>
          <p:nvSpPr>
            <p:cNvPr id="38920" name="Rectangle 87"/>
            <p:cNvSpPr/>
            <p:nvPr/>
          </p:nvSpPr>
          <p:spPr>
            <a:xfrm>
              <a:off x="6029" y="2476"/>
              <a:ext cx="80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21" name="Freeform 88"/>
            <p:cNvSpPr/>
            <p:nvPr/>
          </p:nvSpPr>
          <p:spPr>
            <a:xfrm>
              <a:off x="3607" y="1881"/>
              <a:ext cx="404" cy="352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112" y="25"/>
                </a:cxn>
                <a:cxn ang="0">
                  <a:pos x="28" y="85"/>
                </a:cxn>
                <a:cxn ang="0">
                  <a:pos x="0" y="182"/>
                </a:cxn>
                <a:cxn ang="0">
                  <a:pos x="28" y="267"/>
                </a:cxn>
                <a:cxn ang="0">
                  <a:pos x="112" y="328"/>
                </a:cxn>
                <a:cxn ang="0">
                  <a:pos x="209" y="352"/>
                </a:cxn>
                <a:cxn ang="0">
                  <a:pos x="306" y="328"/>
                </a:cxn>
                <a:cxn ang="0">
                  <a:pos x="376" y="267"/>
                </a:cxn>
                <a:cxn ang="0">
                  <a:pos x="404" y="182"/>
                </a:cxn>
                <a:cxn ang="0">
                  <a:pos x="376" y="85"/>
                </a:cxn>
                <a:cxn ang="0">
                  <a:pos x="306" y="25"/>
                </a:cxn>
                <a:cxn ang="0">
                  <a:pos x="209" y="0"/>
                </a:cxn>
              </a:cxnLst>
              <a:rect l="0" t="0" r="0" b="0"/>
              <a:pathLst>
                <a:path w="404" h="352">
                  <a:moveTo>
                    <a:pt x="209" y="0"/>
                  </a:moveTo>
                  <a:lnTo>
                    <a:pt x="112" y="25"/>
                  </a:lnTo>
                  <a:lnTo>
                    <a:pt x="28" y="85"/>
                  </a:lnTo>
                  <a:lnTo>
                    <a:pt x="0" y="182"/>
                  </a:lnTo>
                  <a:lnTo>
                    <a:pt x="28" y="267"/>
                  </a:lnTo>
                  <a:lnTo>
                    <a:pt x="112" y="328"/>
                  </a:lnTo>
                  <a:lnTo>
                    <a:pt x="209" y="352"/>
                  </a:lnTo>
                  <a:lnTo>
                    <a:pt x="306" y="328"/>
                  </a:lnTo>
                  <a:lnTo>
                    <a:pt x="376" y="267"/>
                  </a:lnTo>
                  <a:lnTo>
                    <a:pt x="404" y="182"/>
                  </a:lnTo>
                  <a:lnTo>
                    <a:pt x="376" y="85"/>
                  </a:lnTo>
                  <a:lnTo>
                    <a:pt x="306" y="25"/>
                  </a:lnTo>
                  <a:lnTo>
                    <a:pt x="209" y="0"/>
                  </a:lnTo>
                </a:path>
              </a:pathLst>
            </a:custGeom>
            <a:noFill/>
            <a:ln w="4445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2" name="Line 89"/>
            <p:cNvSpPr/>
            <p:nvPr/>
          </p:nvSpPr>
          <p:spPr>
            <a:xfrm>
              <a:off x="3607" y="2063"/>
              <a:ext cx="404" cy="1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3" name="Line 90"/>
            <p:cNvSpPr/>
            <p:nvPr/>
          </p:nvSpPr>
          <p:spPr>
            <a:xfrm>
              <a:off x="3816" y="2233"/>
              <a:ext cx="1" cy="110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4" name="Line 91"/>
            <p:cNvSpPr/>
            <p:nvPr/>
          </p:nvSpPr>
          <p:spPr>
            <a:xfrm flipV="1">
              <a:off x="3816" y="1772"/>
              <a:ext cx="1" cy="109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5" name="Rectangle 92"/>
            <p:cNvSpPr/>
            <p:nvPr/>
          </p:nvSpPr>
          <p:spPr>
            <a:xfrm>
              <a:off x="5027" y="1748"/>
              <a:ext cx="194" cy="449"/>
            </a:xfrm>
            <a:prstGeom prst="rect">
              <a:avLst/>
            </a:prstGeom>
            <a:noFill/>
            <a:ln w="44450" cap="flat" cmpd="sng">
              <a:solidFill>
                <a:srgbClr val="FFFF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8926" name="Line 93"/>
            <p:cNvSpPr/>
            <p:nvPr/>
          </p:nvSpPr>
          <p:spPr>
            <a:xfrm flipV="1">
              <a:off x="5124" y="1626"/>
              <a:ext cx="1" cy="122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7" name="Line 94"/>
            <p:cNvSpPr/>
            <p:nvPr/>
          </p:nvSpPr>
          <p:spPr>
            <a:xfrm>
              <a:off x="5124" y="2197"/>
              <a:ext cx="1" cy="121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8" name="Freeform 95"/>
            <p:cNvSpPr/>
            <p:nvPr/>
          </p:nvSpPr>
          <p:spPr>
            <a:xfrm>
              <a:off x="3816" y="1480"/>
              <a:ext cx="1308" cy="292"/>
            </a:xfrm>
            <a:custGeom>
              <a:avLst/>
              <a:gdLst/>
              <a:ahLst/>
              <a:cxnLst>
                <a:cxn ang="0">
                  <a:pos x="0" y="292"/>
                </a:cxn>
                <a:cxn ang="0">
                  <a:pos x="0" y="0"/>
                </a:cxn>
                <a:cxn ang="0">
                  <a:pos x="1308" y="0"/>
                </a:cxn>
                <a:cxn ang="0">
                  <a:pos x="1308" y="146"/>
                </a:cxn>
              </a:cxnLst>
              <a:rect l="0" t="0" r="0" b="0"/>
              <a:pathLst>
                <a:path w="1308" h="292">
                  <a:moveTo>
                    <a:pt x="0" y="292"/>
                  </a:moveTo>
                  <a:lnTo>
                    <a:pt x="0" y="0"/>
                  </a:lnTo>
                  <a:lnTo>
                    <a:pt x="1308" y="0"/>
                  </a:lnTo>
                  <a:lnTo>
                    <a:pt x="1308" y="146"/>
                  </a:lnTo>
                </a:path>
              </a:pathLst>
            </a:custGeom>
            <a:noFill/>
            <a:ln w="4445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9" name="Line 96"/>
            <p:cNvSpPr/>
            <p:nvPr/>
          </p:nvSpPr>
          <p:spPr>
            <a:xfrm>
              <a:off x="3816" y="2343"/>
              <a:ext cx="1" cy="121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0" name="Freeform 97"/>
            <p:cNvSpPr/>
            <p:nvPr/>
          </p:nvSpPr>
          <p:spPr>
            <a:xfrm>
              <a:off x="3746" y="2452"/>
              <a:ext cx="140" cy="182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70" y="182"/>
                </a:cxn>
                <a:cxn ang="0">
                  <a:pos x="0" y="0"/>
                </a:cxn>
                <a:cxn ang="0">
                  <a:pos x="140" y="0"/>
                </a:cxn>
              </a:cxnLst>
              <a:rect l="0" t="0" r="0" b="0"/>
              <a:pathLst>
                <a:path w="140" h="182">
                  <a:moveTo>
                    <a:pt x="140" y="0"/>
                  </a:moveTo>
                  <a:lnTo>
                    <a:pt x="70" y="182"/>
                  </a:lnTo>
                  <a:lnTo>
                    <a:pt x="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w="9525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1" name="Line 98"/>
            <p:cNvSpPr/>
            <p:nvPr/>
          </p:nvSpPr>
          <p:spPr>
            <a:xfrm flipH="1">
              <a:off x="5103" y="2318"/>
              <a:ext cx="21" cy="160"/>
            </a:xfrm>
            <a:prstGeom prst="line">
              <a:avLst/>
            </a:prstGeom>
            <a:ln w="4445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2" name="Freeform 99"/>
            <p:cNvSpPr/>
            <p:nvPr/>
          </p:nvSpPr>
          <p:spPr>
            <a:xfrm>
              <a:off x="5044" y="2419"/>
              <a:ext cx="140" cy="182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70" y="182"/>
                </a:cxn>
                <a:cxn ang="0">
                  <a:pos x="0" y="0"/>
                </a:cxn>
                <a:cxn ang="0">
                  <a:pos x="140" y="0"/>
                </a:cxn>
              </a:cxnLst>
              <a:rect l="0" t="0" r="0" b="0"/>
              <a:pathLst>
                <a:path w="140" h="182">
                  <a:moveTo>
                    <a:pt x="140" y="0"/>
                  </a:moveTo>
                  <a:lnTo>
                    <a:pt x="70" y="182"/>
                  </a:lnTo>
                  <a:lnTo>
                    <a:pt x="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3" name="Freeform 100"/>
            <p:cNvSpPr/>
            <p:nvPr/>
          </p:nvSpPr>
          <p:spPr>
            <a:xfrm>
              <a:off x="3816" y="2573"/>
              <a:ext cx="1308" cy="207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0" y="207"/>
                </a:cxn>
                <a:cxn ang="0">
                  <a:pos x="1308" y="207"/>
                </a:cxn>
                <a:cxn ang="0">
                  <a:pos x="1308" y="0"/>
                </a:cxn>
              </a:cxnLst>
              <a:rect l="0" t="0" r="0" b="0"/>
              <a:pathLst>
                <a:path w="1308" h="207">
                  <a:moveTo>
                    <a:pt x="0" y="13"/>
                  </a:moveTo>
                  <a:lnTo>
                    <a:pt x="0" y="207"/>
                  </a:lnTo>
                  <a:lnTo>
                    <a:pt x="1308" y="207"/>
                  </a:lnTo>
                  <a:lnTo>
                    <a:pt x="1308" y="0"/>
                  </a:lnTo>
                </a:path>
              </a:pathLst>
            </a:custGeom>
            <a:noFill/>
            <a:ln w="4445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4" name="Rectangle 101"/>
            <p:cNvSpPr/>
            <p:nvPr/>
          </p:nvSpPr>
          <p:spPr>
            <a:xfrm>
              <a:off x="3973" y="1565"/>
              <a:ext cx="137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35" name="Rectangle 102"/>
            <p:cNvSpPr/>
            <p:nvPr/>
          </p:nvSpPr>
          <p:spPr>
            <a:xfrm>
              <a:off x="4038" y="2185"/>
              <a:ext cx="84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dirty="0">
                  <a:solidFill>
                    <a:srgbClr val="FFFF00"/>
                  </a:solidFill>
                  <a:latin typeface="黑体" pitchFamily="49" charset="-122"/>
                  <a:ea typeface="黑体" pitchFamily="49" charset="-122"/>
                </a:rPr>
                <a:t>-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38936" name="Group 103"/>
            <p:cNvGrpSpPr/>
            <p:nvPr/>
          </p:nvGrpSpPr>
          <p:grpSpPr>
            <a:xfrm>
              <a:off x="4062" y="1805"/>
              <a:ext cx="720" cy="434"/>
              <a:chOff x="3552" y="1152"/>
              <a:chExt cx="720" cy="434"/>
            </a:xfrm>
          </p:grpSpPr>
          <p:sp>
            <p:nvSpPr>
              <p:cNvPr id="38947" name="Rectangle 104"/>
              <p:cNvSpPr/>
              <p:nvPr/>
            </p:nvSpPr>
            <p:spPr>
              <a:xfrm>
                <a:off x="3792" y="1152"/>
                <a:ext cx="67" cy="3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lnSpc>
                    <a:spcPct val="125000"/>
                  </a:lnSpc>
                </a:pPr>
                <a:r>
                  <a:rPr lang="en-US" altLang="zh-CN" sz="3000" b="1" i="1" dirty="0">
                    <a:solidFill>
                      <a:srgbClr val="FFFF00"/>
                    </a:solidFill>
                    <a:latin typeface="Times New Roman" panose="02020503050405090304" pitchFamily="18" charset="0"/>
                  </a:rPr>
                  <a:t>'</a:t>
                </a:r>
                <a:endParaRPr lang="en-US" altLang="zh-CN" dirty="0">
                  <a:solidFill>
                    <a:srgbClr val="FFFF00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38948" name="Group 105"/>
              <p:cNvGrpSpPr/>
              <p:nvPr/>
            </p:nvGrpSpPr>
            <p:grpSpPr>
              <a:xfrm>
                <a:off x="3552" y="1152"/>
                <a:ext cx="720" cy="434"/>
                <a:chOff x="2400" y="2352"/>
                <a:chExt cx="720" cy="434"/>
              </a:xfrm>
            </p:grpSpPr>
            <p:sp>
              <p:nvSpPr>
                <p:cNvPr id="38949" name="Rectangle 106"/>
                <p:cNvSpPr/>
                <p:nvPr/>
              </p:nvSpPr>
              <p:spPr>
                <a:xfrm>
                  <a:off x="2610" y="2544"/>
                  <a:ext cx="98" cy="24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>
                    <a:lnSpc>
                      <a:spcPct val="125000"/>
                    </a:lnSpc>
                  </a:pPr>
                  <a:r>
                    <a:rPr lang="en-US" altLang="zh-CN" sz="2000" b="1" i="1" dirty="0">
                      <a:solidFill>
                        <a:srgbClr val="FFFF00"/>
                      </a:solidFill>
                      <a:latin typeface="Times New Roman" panose="02020503050405090304" pitchFamily="18" charset="0"/>
                    </a:rPr>
                    <a:t>L</a:t>
                  </a:r>
                  <a:endParaRPr lang="en-US" altLang="zh-CN" dirty="0">
                    <a:solidFill>
                      <a:srgbClr val="FFFF00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8950" name="Rectangle 107"/>
                <p:cNvSpPr/>
                <p:nvPr/>
              </p:nvSpPr>
              <p:spPr>
                <a:xfrm>
                  <a:off x="2400" y="2376"/>
                  <a:ext cx="214" cy="3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>
                    <a:lnSpc>
                      <a:spcPct val="125000"/>
                    </a:lnSpc>
                  </a:pPr>
                  <a:r>
                    <a:rPr lang="en-US" altLang="zh-CN" sz="3000" b="1" i="1" dirty="0">
                      <a:solidFill>
                        <a:srgbClr val="FFFF00"/>
                      </a:solidFill>
                      <a:latin typeface="Times New Roman" panose="02020503050405090304" pitchFamily="18" charset="0"/>
                    </a:rPr>
                    <a:t>Li</a:t>
                  </a:r>
                  <a:endParaRPr lang="en-US" altLang="zh-CN" dirty="0">
                    <a:solidFill>
                      <a:srgbClr val="FFFF00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8951" name="Rectangle 108"/>
                <p:cNvSpPr/>
                <p:nvPr/>
              </p:nvSpPr>
              <p:spPr>
                <a:xfrm>
                  <a:off x="2736" y="2376"/>
                  <a:ext cx="337" cy="3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>
                    <a:lnSpc>
                      <a:spcPct val="125000"/>
                    </a:lnSpc>
                  </a:pPr>
                  <a:r>
                    <a:rPr lang="en-US" altLang="zh-CN" sz="3000" b="1" dirty="0">
                      <a:solidFill>
                        <a:srgbClr val="FFFF00"/>
                      </a:solidFill>
                      <a:latin typeface="Times New Roman" panose="02020503050405090304" pitchFamily="18" charset="0"/>
                    </a:rPr>
                    <a:t>(0+</a:t>
                  </a:r>
                  <a:endParaRPr lang="en-US" altLang="zh-CN" dirty="0">
                    <a:solidFill>
                      <a:srgbClr val="FFFF00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8952" name="Rectangle 109"/>
                <p:cNvSpPr/>
                <p:nvPr/>
              </p:nvSpPr>
              <p:spPr>
                <a:xfrm>
                  <a:off x="3040" y="2352"/>
                  <a:ext cx="80" cy="3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>
                    <a:lnSpc>
                      <a:spcPct val="125000"/>
                    </a:lnSpc>
                  </a:pPr>
                  <a:r>
                    <a:rPr lang="en-US" altLang="zh-CN" sz="3000" b="1" dirty="0">
                      <a:solidFill>
                        <a:srgbClr val="FFFF00"/>
                      </a:solidFill>
                      <a:latin typeface="Times New Roman" panose="02020503050405090304" pitchFamily="18" charset="0"/>
                    </a:rPr>
                    <a:t>)</a:t>
                  </a:r>
                  <a:endParaRPr lang="en-US" altLang="zh-CN" dirty="0">
                    <a:solidFill>
                      <a:srgbClr val="FFFF00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</p:grpSp>
        <p:sp>
          <p:nvSpPr>
            <p:cNvPr id="38937" name="Rectangle 110"/>
            <p:cNvSpPr/>
            <p:nvPr/>
          </p:nvSpPr>
          <p:spPr>
            <a:xfrm>
              <a:off x="5164" y="2488"/>
              <a:ext cx="294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Cu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38" name="Rectangle 111"/>
            <p:cNvSpPr/>
            <p:nvPr/>
          </p:nvSpPr>
          <p:spPr>
            <a:xfrm>
              <a:off x="5472" y="2634"/>
              <a:ext cx="71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20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39" name="Rectangle 112"/>
            <p:cNvSpPr/>
            <p:nvPr/>
          </p:nvSpPr>
          <p:spPr>
            <a:xfrm>
              <a:off x="5555" y="2489"/>
              <a:ext cx="67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'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40" name="Rectangle 113"/>
            <p:cNvSpPr/>
            <p:nvPr/>
          </p:nvSpPr>
          <p:spPr>
            <a:xfrm>
              <a:off x="5639" y="2476"/>
              <a:ext cx="337" cy="3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0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(0+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41" name="Rectangle 114"/>
            <p:cNvSpPr/>
            <p:nvPr/>
          </p:nvSpPr>
          <p:spPr>
            <a:xfrm>
              <a:off x="3918" y="2717"/>
              <a:ext cx="241" cy="4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5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( t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8942" name="Rectangle 115"/>
            <p:cNvSpPr/>
            <p:nvPr/>
          </p:nvSpPr>
          <p:spPr>
            <a:xfrm>
              <a:off x="4164" y="2729"/>
              <a:ext cx="692" cy="4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35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 = 0+)</a:t>
              </a:r>
              <a:endParaRPr lang="en-US" altLang="zh-CN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38943" name="Group 116"/>
            <p:cNvGrpSpPr/>
            <p:nvPr/>
          </p:nvGrpSpPr>
          <p:grpSpPr>
            <a:xfrm>
              <a:off x="5261" y="1681"/>
              <a:ext cx="530" cy="456"/>
              <a:chOff x="3911" y="1028"/>
              <a:chExt cx="530" cy="456"/>
            </a:xfrm>
          </p:grpSpPr>
          <p:sp>
            <p:nvSpPr>
              <p:cNvPr id="38945" name="Rectangle 117"/>
              <p:cNvSpPr/>
              <p:nvPr/>
            </p:nvSpPr>
            <p:spPr>
              <a:xfrm>
                <a:off x="4225" y="1028"/>
                <a:ext cx="216" cy="4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lnSpc>
                    <a:spcPct val="125000"/>
                  </a:lnSpc>
                </a:pPr>
                <a:r>
                  <a:rPr lang="en-US" altLang="zh-CN" sz="3500" b="1" dirty="0">
                    <a:solidFill>
                      <a:srgbClr val="FFFF00"/>
                    </a:solidFill>
                    <a:latin typeface="Symbol" panose="05050102010706020507" pitchFamily="18" charset="2"/>
                  </a:rPr>
                  <a:t>W</a:t>
                </a:r>
                <a:endParaRPr lang="en-US" altLang="zh-CN" dirty="0">
                  <a:solidFill>
                    <a:srgbClr val="FFFF00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8946" name="Rectangle 118"/>
              <p:cNvSpPr/>
              <p:nvPr/>
            </p:nvSpPr>
            <p:spPr>
              <a:xfrm>
                <a:off x="3911" y="1060"/>
                <a:ext cx="281" cy="4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lnSpc>
                    <a:spcPct val="125000"/>
                  </a:lnSpc>
                </a:pPr>
                <a:r>
                  <a:rPr lang="en-US" altLang="zh-CN" sz="3500" b="1" dirty="0">
                    <a:solidFill>
                      <a:srgbClr val="FFFF00"/>
                    </a:solidFill>
                    <a:latin typeface="Times New Roman" panose="02020503050405090304" pitchFamily="18" charset="0"/>
                  </a:rPr>
                  <a:t>20</a:t>
                </a:r>
                <a:endParaRPr lang="en-US" altLang="zh-CN" dirty="0">
                  <a:solidFill>
                    <a:srgbClr val="FFFF00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38944" name="Text Box 119"/>
            <p:cNvSpPr txBox="1"/>
            <p:nvPr/>
          </p:nvSpPr>
          <p:spPr>
            <a:xfrm>
              <a:off x="3198" y="1793"/>
              <a:ext cx="389" cy="3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5000"/>
                </a:lnSpc>
              </a:pP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2A</a:t>
              </a:r>
              <a:endParaRPr lang="en-US" altLang="zh-CN" sz="2800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771" name="Object 3"/>
          <p:cNvGraphicFramePr>
            <a:graphicFrameLocks noChangeAspect="1"/>
          </p:cNvGraphicFramePr>
          <p:nvPr/>
        </p:nvGraphicFramePr>
        <p:xfrm>
          <a:off x="1955800" y="636588"/>
          <a:ext cx="8507413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4178300" imgH="558800" progId="Equation.DSMT4">
                  <p:embed/>
                </p:oleObj>
              </mc:Choice>
              <mc:Fallback>
                <p:oleObj name="" r:id="rId1" imgW="4178300" imgH="558800" progId="Equation.DSMT4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5800" y="636588"/>
                        <a:ext cx="8507413" cy="1231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2" name="Text Box 4"/>
          <p:cNvSpPr txBox="1"/>
          <p:nvPr/>
        </p:nvSpPr>
        <p:spPr>
          <a:xfrm>
            <a:off x="5721350" y="1619250"/>
            <a:ext cx="9461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解：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0773" name="Text Box 5"/>
          <p:cNvSpPr txBox="1"/>
          <p:nvPr/>
        </p:nvSpPr>
        <p:spPr>
          <a:xfrm>
            <a:off x="6438900" y="2028825"/>
            <a:ext cx="407670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①  t&lt;0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时，电路处于稳态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 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0774" name="Text Box 6"/>
          <p:cNvSpPr txBox="1"/>
          <p:nvPr/>
        </p:nvSpPr>
        <p:spPr>
          <a:xfrm>
            <a:off x="6457950" y="3286125"/>
            <a:ext cx="407670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②  t=0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时，由换路定理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 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0775" name="Text Box 7"/>
          <p:cNvSpPr txBox="1"/>
          <p:nvPr/>
        </p:nvSpPr>
        <p:spPr>
          <a:xfrm>
            <a:off x="6438900" y="4552950"/>
            <a:ext cx="40767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③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作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时刻等效图（图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b)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0776" name="Text Box 8"/>
          <p:cNvSpPr txBox="1"/>
          <p:nvPr/>
        </p:nvSpPr>
        <p:spPr>
          <a:xfrm>
            <a:off x="7218363" y="5095875"/>
            <a:ext cx="2916237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-Ri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  =6- 2×0=6V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60777" name="Group 9"/>
          <p:cNvGrpSpPr/>
          <p:nvPr/>
        </p:nvGrpSpPr>
        <p:grpSpPr>
          <a:xfrm>
            <a:off x="1854200" y="3990975"/>
            <a:ext cx="4106863" cy="2206625"/>
            <a:chOff x="208" y="2610"/>
            <a:chExt cx="2587" cy="1390"/>
          </a:xfrm>
        </p:grpSpPr>
        <p:grpSp>
          <p:nvGrpSpPr>
            <p:cNvPr id="39981" name="Group 10"/>
            <p:cNvGrpSpPr/>
            <p:nvPr/>
          </p:nvGrpSpPr>
          <p:grpSpPr>
            <a:xfrm>
              <a:off x="208" y="2610"/>
              <a:ext cx="2587" cy="1390"/>
              <a:chOff x="892" y="2682"/>
              <a:chExt cx="2587" cy="1390"/>
            </a:xfrm>
          </p:grpSpPr>
          <p:sp>
            <p:nvSpPr>
              <p:cNvPr id="39985" name="Line 11"/>
              <p:cNvSpPr/>
              <p:nvPr/>
            </p:nvSpPr>
            <p:spPr>
              <a:xfrm>
                <a:off x="1360" y="2993"/>
                <a:ext cx="0" cy="77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6" name="Line 12"/>
              <p:cNvSpPr/>
              <p:nvPr/>
            </p:nvSpPr>
            <p:spPr>
              <a:xfrm>
                <a:off x="1360" y="2993"/>
                <a:ext cx="143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7" name="Line 13"/>
              <p:cNvSpPr/>
              <p:nvPr/>
            </p:nvSpPr>
            <p:spPr>
              <a:xfrm flipV="1">
                <a:off x="2787" y="2993"/>
                <a:ext cx="0" cy="20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8" name="Line 14"/>
              <p:cNvSpPr/>
              <p:nvPr/>
            </p:nvSpPr>
            <p:spPr>
              <a:xfrm>
                <a:off x="2787" y="3591"/>
                <a:ext cx="0" cy="179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9989" name="Group 15"/>
              <p:cNvGrpSpPr/>
              <p:nvPr/>
            </p:nvGrpSpPr>
            <p:grpSpPr>
              <a:xfrm rot="10800000">
                <a:off x="1060" y="3079"/>
                <a:ext cx="459" cy="612"/>
                <a:chOff x="1716" y="2875"/>
                <a:chExt cx="459" cy="700"/>
              </a:xfrm>
            </p:grpSpPr>
            <p:grpSp>
              <p:nvGrpSpPr>
                <p:cNvPr id="40004" name="Group 16"/>
                <p:cNvGrpSpPr/>
                <p:nvPr/>
              </p:nvGrpSpPr>
              <p:grpSpPr>
                <a:xfrm>
                  <a:off x="1716" y="3053"/>
                  <a:ext cx="316" cy="363"/>
                  <a:chOff x="1785" y="2590"/>
                  <a:chExt cx="316" cy="363"/>
                </a:xfrm>
              </p:grpSpPr>
              <p:sp>
                <p:nvSpPr>
                  <p:cNvPr id="40007" name="Oval 17"/>
                  <p:cNvSpPr/>
                  <p:nvPr/>
                </p:nvSpPr>
                <p:spPr>
                  <a:xfrm rot="5400000">
                    <a:off x="1789" y="2602"/>
                    <a:ext cx="308" cy="316"/>
                  </a:xfrm>
                  <a:prstGeom prst="ellipse">
                    <a:avLst/>
                  </a:prstGeom>
                  <a:solidFill>
                    <a:srgbClr val="FF9900"/>
                  </a:solidFill>
                  <a:ln w="12700" cap="flat" cmpd="sng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40008" name="Line 18"/>
                  <p:cNvSpPr/>
                  <p:nvPr/>
                </p:nvSpPr>
                <p:spPr>
                  <a:xfrm rot="5400000">
                    <a:off x="1759" y="2771"/>
                    <a:ext cx="363" cy="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005" name="Text Box 19"/>
                <p:cNvSpPr txBox="1"/>
                <p:nvPr/>
              </p:nvSpPr>
              <p:spPr>
                <a:xfrm>
                  <a:off x="1885" y="2875"/>
                  <a:ext cx="290" cy="2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-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0006" name="Text Box 20"/>
                <p:cNvSpPr txBox="1"/>
                <p:nvPr/>
              </p:nvSpPr>
              <p:spPr>
                <a:xfrm>
                  <a:off x="1878" y="3310"/>
                  <a:ext cx="288" cy="2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39990" name="Rectangle 21"/>
              <p:cNvSpPr/>
              <p:nvPr/>
            </p:nvSpPr>
            <p:spPr>
              <a:xfrm>
                <a:off x="1898" y="2938"/>
                <a:ext cx="302" cy="102"/>
              </a:xfrm>
              <a:prstGeom prst="rect">
                <a:avLst/>
              </a:prstGeom>
              <a:solidFill>
                <a:srgbClr val="0099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1" name="Text Box 22"/>
              <p:cNvSpPr txBox="1"/>
              <p:nvPr/>
            </p:nvSpPr>
            <p:spPr>
              <a:xfrm>
                <a:off x="2361" y="2682"/>
                <a:ext cx="655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(0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2" name="Line 23"/>
              <p:cNvSpPr/>
              <p:nvPr/>
            </p:nvSpPr>
            <p:spPr>
              <a:xfrm>
                <a:off x="2399" y="2993"/>
                <a:ext cx="185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93" name="Text Box 24"/>
              <p:cNvSpPr txBox="1"/>
              <p:nvPr/>
            </p:nvSpPr>
            <p:spPr>
              <a:xfrm>
                <a:off x="1880" y="2683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2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4" name="Text Box 25"/>
              <p:cNvSpPr txBox="1"/>
              <p:nvPr/>
            </p:nvSpPr>
            <p:spPr>
              <a:xfrm>
                <a:off x="2815" y="3223"/>
                <a:ext cx="664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(0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5" name="Text Box 26"/>
              <p:cNvSpPr txBox="1"/>
              <p:nvPr/>
            </p:nvSpPr>
            <p:spPr>
              <a:xfrm>
                <a:off x="2799" y="3023"/>
                <a:ext cx="191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6" name="Text Box 27"/>
              <p:cNvSpPr txBox="1"/>
              <p:nvPr/>
            </p:nvSpPr>
            <p:spPr>
              <a:xfrm>
                <a:off x="2835" y="3486"/>
                <a:ext cx="169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7" name="Text Box 28"/>
              <p:cNvSpPr txBox="1"/>
              <p:nvPr/>
            </p:nvSpPr>
            <p:spPr>
              <a:xfrm>
                <a:off x="892" y="3249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6V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8" name="Text Box 29"/>
              <p:cNvSpPr txBox="1"/>
              <p:nvPr/>
            </p:nvSpPr>
            <p:spPr>
              <a:xfrm>
                <a:off x="1495" y="3263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U</a:t>
                </a:r>
                <a:r>
                  <a:rPr lang="en-US" altLang="zh-CN" b="1" baseline="-25000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s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99" name="Text Box 30"/>
              <p:cNvSpPr txBox="1"/>
              <p:nvPr/>
            </p:nvSpPr>
            <p:spPr>
              <a:xfrm>
                <a:off x="1528" y="3840"/>
                <a:ext cx="1167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(b) 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0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等效图</a:t>
                </a:r>
                <a:endParaRPr lang="zh-CN" altLang="en-US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000" name="Text Box 31"/>
              <p:cNvSpPr txBox="1"/>
              <p:nvPr/>
            </p:nvSpPr>
            <p:spPr>
              <a:xfrm>
                <a:off x="1857" y="3016"/>
                <a:ext cx="279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001" name="Oval 32"/>
              <p:cNvSpPr/>
              <p:nvPr/>
            </p:nvSpPr>
            <p:spPr>
              <a:xfrm>
                <a:off x="2677" y="3075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002" name="Oval 33"/>
              <p:cNvSpPr/>
              <p:nvPr/>
            </p:nvSpPr>
            <p:spPr>
              <a:xfrm>
                <a:off x="2677" y="3446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003" name="Line 34"/>
              <p:cNvSpPr/>
              <p:nvPr/>
            </p:nvSpPr>
            <p:spPr>
              <a:xfrm>
                <a:off x="1350" y="3762"/>
                <a:ext cx="1449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982" name="Oval 35"/>
            <p:cNvSpPr/>
            <p:nvPr/>
          </p:nvSpPr>
          <p:spPr>
            <a:xfrm>
              <a:off x="1080" y="3551"/>
              <a:ext cx="212" cy="251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9983" name="Oval 36"/>
            <p:cNvSpPr/>
            <p:nvPr/>
          </p:nvSpPr>
          <p:spPr>
            <a:xfrm>
              <a:off x="1483" y="3551"/>
              <a:ext cx="212" cy="251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9984" name="Text Box 37"/>
            <p:cNvSpPr txBox="1"/>
            <p:nvPr/>
          </p:nvSpPr>
          <p:spPr>
            <a:xfrm>
              <a:off x="1052" y="3386"/>
              <a:ext cx="42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60806" name="Group 38"/>
          <p:cNvGrpSpPr/>
          <p:nvPr/>
        </p:nvGrpSpPr>
        <p:grpSpPr>
          <a:xfrm>
            <a:off x="1747838" y="1827213"/>
            <a:ext cx="4011612" cy="2179637"/>
            <a:chOff x="141" y="1151"/>
            <a:chExt cx="2527" cy="1373"/>
          </a:xfrm>
        </p:grpSpPr>
        <p:grpSp>
          <p:nvGrpSpPr>
            <p:cNvPr id="39946" name="Group 39"/>
            <p:cNvGrpSpPr/>
            <p:nvPr/>
          </p:nvGrpSpPr>
          <p:grpSpPr>
            <a:xfrm>
              <a:off x="141" y="1151"/>
              <a:ext cx="2527" cy="1373"/>
              <a:chOff x="141" y="1151"/>
              <a:chExt cx="2527" cy="1373"/>
            </a:xfrm>
          </p:grpSpPr>
          <p:sp>
            <p:nvSpPr>
              <p:cNvPr id="39948" name="Line 40"/>
              <p:cNvSpPr/>
              <p:nvPr/>
            </p:nvSpPr>
            <p:spPr>
              <a:xfrm>
                <a:off x="609" y="1457"/>
                <a:ext cx="0" cy="766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9949" name="Group 41"/>
              <p:cNvGrpSpPr/>
              <p:nvPr/>
            </p:nvGrpSpPr>
            <p:grpSpPr>
              <a:xfrm>
                <a:off x="1913" y="1654"/>
                <a:ext cx="194" cy="393"/>
                <a:chOff x="4347" y="2084"/>
                <a:chExt cx="320" cy="456"/>
              </a:xfrm>
            </p:grpSpPr>
            <p:sp>
              <p:nvSpPr>
                <p:cNvPr id="39976" name="Oval 42"/>
                <p:cNvSpPr/>
                <p:nvPr/>
              </p:nvSpPr>
              <p:spPr>
                <a:xfrm rot="10800000">
                  <a:off x="4417" y="2419"/>
                  <a:ext cx="249" cy="107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77" name="Oval 43"/>
                <p:cNvSpPr/>
                <p:nvPr/>
              </p:nvSpPr>
              <p:spPr>
                <a:xfrm rot="10800000">
                  <a:off x="4418" y="2310"/>
                  <a:ext cx="249" cy="107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78" name="Oval 44"/>
                <p:cNvSpPr/>
                <p:nvPr/>
              </p:nvSpPr>
              <p:spPr>
                <a:xfrm rot="10800000">
                  <a:off x="4418" y="2201"/>
                  <a:ext cx="249" cy="107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79" name="Oval 45"/>
                <p:cNvSpPr/>
                <p:nvPr/>
              </p:nvSpPr>
              <p:spPr>
                <a:xfrm rot="10800000">
                  <a:off x="4418" y="2088"/>
                  <a:ext cx="249" cy="107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80" name="Rectangle 46" descr="蓝色砂纸"/>
                <p:cNvSpPr/>
                <p:nvPr/>
              </p:nvSpPr>
              <p:spPr>
                <a:xfrm rot="10800000">
                  <a:off x="4347" y="2084"/>
                  <a:ext cx="218" cy="456"/>
                </a:xfrm>
                <a:prstGeom prst="rect">
                  <a:avLst/>
                </a:prstGeom>
                <a:blipFill rotWithShape="0">
                  <a:blip r:embed="rId3"/>
                </a:blipFill>
                <a:ln w="9525">
                  <a:noFill/>
                </a:ln>
              </p:spPr>
              <p:txBody>
                <a:bodyPr/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39950" name="Line 47"/>
              <p:cNvSpPr/>
              <p:nvPr/>
            </p:nvSpPr>
            <p:spPr>
              <a:xfrm>
                <a:off x="609" y="1457"/>
                <a:ext cx="143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1" name="Line 48"/>
              <p:cNvSpPr/>
              <p:nvPr/>
            </p:nvSpPr>
            <p:spPr>
              <a:xfrm flipV="1">
                <a:off x="2036" y="1457"/>
                <a:ext cx="0" cy="20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2" name="Line 49"/>
              <p:cNvSpPr/>
              <p:nvPr/>
            </p:nvSpPr>
            <p:spPr>
              <a:xfrm>
                <a:off x="597" y="2223"/>
                <a:ext cx="507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3" name="Line 50"/>
              <p:cNvSpPr/>
              <p:nvPr/>
            </p:nvSpPr>
            <p:spPr>
              <a:xfrm>
                <a:off x="1545" y="2213"/>
                <a:ext cx="507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4" name="Line 51"/>
              <p:cNvSpPr/>
              <p:nvPr/>
            </p:nvSpPr>
            <p:spPr>
              <a:xfrm>
                <a:off x="2036" y="2047"/>
                <a:ext cx="0" cy="176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5" name="Oval 52"/>
              <p:cNvSpPr/>
              <p:nvPr/>
            </p:nvSpPr>
            <p:spPr>
              <a:xfrm>
                <a:off x="1010" y="2100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56" name="Oval 53"/>
              <p:cNvSpPr/>
              <p:nvPr/>
            </p:nvSpPr>
            <p:spPr>
              <a:xfrm>
                <a:off x="1427" y="2096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57" name="Line 54"/>
              <p:cNvSpPr/>
              <p:nvPr/>
            </p:nvSpPr>
            <p:spPr>
              <a:xfrm flipV="1">
                <a:off x="1144" y="2047"/>
                <a:ext cx="401" cy="166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8" name="Freeform 55"/>
              <p:cNvSpPr/>
              <p:nvPr/>
            </p:nvSpPr>
            <p:spPr>
              <a:xfrm>
                <a:off x="1257" y="2026"/>
                <a:ext cx="192" cy="2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3" y="24"/>
                  </a:cxn>
                  <a:cxn ang="0">
                    <a:pos x="134" y="72"/>
                  </a:cxn>
                  <a:cxn ang="0">
                    <a:pos x="167" y="127"/>
                  </a:cxn>
                  <a:cxn ang="0">
                    <a:pos x="192" y="207"/>
                  </a:cxn>
                </a:cxnLst>
                <a:rect l="0" t="0" r="0" b="0"/>
                <a:pathLst>
                  <a:path w="276" h="312">
                    <a:moveTo>
                      <a:pt x="0" y="0"/>
                    </a:moveTo>
                    <a:cubicBezTo>
                      <a:pt x="20" y="6"/>
                      <a:pt x="88" y="18"/>
                      <a:pt x="120" y="36"/>
                    </a:cubicBezTo>
                    <a:cubicBezTo>
                      <a:pt x="152" y="54"/>
                      <a:pt x="172" y="82"/>
                      <a:pt x="192" y="108"/>
                    </a:cubicBezTo>
                    <a:cubicBezTo>
                      <a:pt x="212" y="134"/>
                      <a:pt x="226" y="158"/>
                      <a:pt x="240" y="192"/>
                    </a:cubicBezTo>
                    <a:cubicBezTo>
                      <a:pt x="254" y="226"/>
                      <a:pt x="269" y="287"/>
                      <a:pt x="276" y="312"/>
                    </a:cubicBezTo>
                  </a:path>
                </a:pathLst>
              </a:custGeom>
              <a:noFill/>
              <a:ln w="19050" cap="sq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9959" name="Group 56"/>
              <p:cNvGrpSpPr/>
              <p:nvPr/>
            </p:nvGrpSpPr>
            <p:grpSpPr>
              <a:xfrm rot="10800000">
                <a:off x="311" y="1540"/>
                <a:ext cx="457" cy="605"/>
                <a:chOff x="1719" y="2873"/>
                <a:chExt cx="457" cy="702"/>
              </a:xfrm>
            </p:grpSpPr>
            <p:grpSp>
              <p:nvGrpSpPr>
                <p:cNvPr id="39971" name="Group 57"/>
                <p:cNvGrpSpPr/>
                <p:nvPr/>
              </p:nvGrpSpPr>
              <p:grpSpPr>
                <a:xfrm>
                  <a:off x="1719" y="3051"/>
                  <a:ext cx="316" cy="363"/>
                  <a:chOff x="1786" y="2590"/>
                  <a:chExt cx="316" cy="363"/>
                </a:xfrm>
              </p:grpSpPr>
              <p:sp>
                <p:nvSpPr>
                  <p:cNvPr id="39974" name="Oval 58"/>
                  <p:cNvSpPr/>
                  <p:nvPr/>
                </p:nvSpPr>
                <p:spPr>
                  <a:xfrm rot="5400000">
                    <a:off x="1788" y="2602"/>
                    <a:ext cx="311" cy="316"/>
                  </a:xfrm>
                  <a:prstGeom prst="ellipse">
                    <a:avLst/>
                  </a:prstGeom>
                  <a:solidFill>
                    <a:srgbClr val="FF9900"/>
                  </a:solidFill>
                  <a:ln w="12700" cap="flat" cmpd="sng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39975" name="Line 59"/>
                  <p:cNvSpPr/>
                  <p:nvPr/>
                </p:nvSpPr>
                <p:spPr>
                  <a:xfrm rot="5400000">
                    <a:off x="1759" y="2771"/>
                    <a:ext cx="363" cy="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9972" name="Text Box 60"/>
                <p:cNvSpPr txBox="1"/>
                <p:nvPr/>
              </p:nvSpPr>
              <p:spPr>
                <a:xfrm>
                  <a:off x="1888" y="2873"/>
                  <a:ext cx="288" cy="26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-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39973" name="Text Box 61"/>
                <p:cNvSpPr txBox="1"/>
                <p:nvPr/>
              </p:nvSpPr>
              <p:spPr>
                <a:xfrm>
                  <a:off x="1878" y="3306"/>
                  <a:ext cx="288" cy="26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39960" name="Rectangle 62"/>
              <p:cNvSpPr/>
              <p:nvPr/>
            </p:nvSpPr>
            <p:spPr>
              <a:xfrm>
                <a:off x="1147" y="1403"/>
                <a:ext cx="302" cy="101"/>
              </a:xfrm>
              <a:prstGeom prst="rect">
                <a:avLst/>
              </a:prstGeom>
              <a:solidFill>
                <a:srgbClr val="0099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1" name="Text Box 63"/>
              <p:cNvSpPr txBox="1"/>
              <p:nvPr/>
            </p:nvSpPr>
            <p:spPr>
              <a:xfrm>
                <a:off x="1773" y="1151"/>
                <a:ext cx="492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(t)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2" name="Line 64"/>
              <p:cNvSpPr/>
              <p:nvPr/>
            </p:nvSpPr>
            <p:spPr>
              <a:xfrm>
                <a:off x="1648" y="1457"/>
                <a:ext cx="185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3" name="Text Box 65"/>
              <p:cNvSpPr txBox="1"/>
              <p:nvPr/>
            </p:nvSpPr>
            <p:spPr>
              <a:xfrm>
                <a:off x="1129" y="1152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2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4" name="Text Box 66"/>
              <p:cNvSpPr txBox="1"/>
              <p:nvPr/>
            </p:nvSpPr>
            <p:spPr>
              <a:xfrm>
                <a:off x="1456" y="1643"/>
                <a:ext cx="676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L=3H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5" name="Text Box 67"/>
              <p:cNvSpPr txBox="1"/>
              <p:nvPr/>
            </p:nvSpPr>
            <p:spPr>
              <a:xfrm>
                <a:off x="2146" y="1684"/>
                <a:ext cx="522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(t)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6" name="Text Box 68"/>
              <p:cNvSpPr txBox="1"/>
              <p:nvPr/>
            </p:nvSpPr>
            <p:spPr>
              <a:xfrm>
                <a:off x="2156" y="1487"/>
                <a:ext cx="191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7" name="Text Box 69"/>
              <p:cNvSpPr txBox="1"/>
              <p:nvPr/>
            </p:nvSpPr>
            <p:spPr>
              <a:xfrm>
                <a:off x="2192" y="1944"/>
                <a:ext cx="169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8" name="Text Box 70"/>
              <p:cNvSpPr txBox="1"/>
              <p:nvPr/>
            </p:nvSpPr>
            <p:spPr>
              <a:xfrm>
                <a:off x="141" y="1710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6V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69" name="Text Box 71"/>
              <p:cNvSpPr txBox="1"/>
              <p:nvPr/>
            </p:nvSpPr>
            <p:spPr>
              <a:xfrm>
                <a:off x="744" y="1724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U</a:t>
                </a:r>
                <a:r>
                  <a:rPr lang="en-US" altLang="zh-CN" b="1" baseline="-25000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s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39970" name="Text Box 72"/>
              <p:cNvSpPr txBox="1"/>
              <p:nvPr/>
            </p:nvSpPr>
            <p:spPr>
              <a:xfrm>
                <a:off x="1174" y="2292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(a)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39947" name="Text Box 73"/>
            <p:cNvSpPr txBox="1"/>
            <p:nvPr/>
          </p:nvSpPr>
          <p:spPr>
            <a:xfrm>
              <a:off x="956" y="1887"/>
              <a:ext cx="42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/>
      <p:bldP spid="160773" grpId="0"/>
      <p:bldP spid="160774" grpId="0"/>
      <p:bldP spid="160775" grpId="0"/>
      <p:bldP spid="16077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796" name="Object 4"/>
          <p:cNvGraphicFramePr>
            <a:graphicFrameLocks noChangeAspect="1"/>
          </p:cNvGraphicFramePr>
          <p:nvPr/>
        </p:nvGraphicFramePr>
        <p:xfrm>
          <a:off x="2535238" y="657543"/>
          <a:ext cx="5205412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095500" imgH="736600" progId="Equation.DSMT4">
                  <p:embed/>
                </p:oleObj>
              </mc:Choice>
              <mc:Fallback>
                <p:oleObj name="" r:id="rId1" imgW="2095500" imgH="736600" progId="Equation.DSMT4">
                  <p:embed/>
                  <p:pic>
                    <p:nvPicPr>
                      <p:cNvPr id="0" name="图片 32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35238" y="657543"/>
                        <a:ext cx="5205412" cy="1423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7" name="Text Box 5"/>
          <p:cNvSpPr txBox="1"/>
          <p:nvPr/>
        </p:nvSpPr>
        <p:spPr>
          <a:xfrm>
            <a:off x="1925638" y="2214880"/>
            <a:ext cx="85137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④  t= ∞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时（图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），电路重新达到稳态，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相当于短路线。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798" name="Rectangle 6"/>
          <p:cNvSpPr/>
          <p:nvPr/>
        </p:nvSpPr>
        <p:spPr>
          <a:xfrm>
            <a:off x="6915150" y="2976880"/>
            <a:ext cx="26638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(∞)=6/2=3A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799" name="Rectangle 7"/>
          <p:cNvSpPr/>
          <p:nvPr/>
        </p:nvSpPr>
        <p:spPr>
          <a:xfrm>
            <a:off x="6934200" y="3576955"/>
            <a:ext cx="17716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(∞)=0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800" name="Rectangle 8"/>
          <p:cNvSpPr/>
          <p:nvPr/>
        </p:nvSpPr>
        <p:spPr>
          <a:xfrm>
            <a:off x="2906713" y="5139055"/>
            <a:ext cx="68818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电感电流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不能突变，即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，但电感电压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可能突变。本例中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不等于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801" name="Rectangle 9"/>
          <p:cNvSpPr/>
          <p:nvPr/>
        </p:nvSpPr>
        <p:spPr>
          <a:xfrm>
            <a:off x="2890838" y="5999480"/>
            <a:ext cx="724376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      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同理</a:t>
            </a:r>
            <a:r>
              <a:rPr lang="zh-CN" altLang="en-US" b="1" dirty="0">
                <a:latin typeface="Times New Roman" panose="02020503050405090304" pitchFamily="18" charset="0"/>
              </a:rPr>
              <a:t>，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电容电压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不能突变，即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，但电容电流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可能突变。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1802" name="Rectangle 10"/>
          <p:cNvSpPr/>
          <p:nvPr/>
        </p:nvSpPr>
        <p:spPr>
          <a:xfrm>
            <a:off x="2136775" y="5148580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rgbClr val="FF3300"/>
                </a:solidFill>
                <a:latin typeface="Times New Roman" panose="02020503050405090304" pitchFamily="18" charset="0"/>
              </a:rPr>
              <a:t>注：</a:t>
            </a:r>
            <a:endParaRPr lang="zh-CN" altLang="en-US" b="1" dirty="0">
              <a:solidFill>
                <a:srgbClr val="FF33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61803" name="Group 11"/>
          <p:cNvGrpSpPr/>
          <p:nvPr/>
        </p:nvGrpSpPr>
        <p:grpSpPr>
          <a:xfrm>
            <a:off x="1954213" y="2692718"/>
            <a:ext cx="4183062" cy="2282825"/>
            <a:chOff x="271" y="1441"/>
            <a:chExt cx="2635" cy="1438"/>
          </a:xfrm>
        </p:grpSpPr>
        <p:grpSp>
          <p:nvGrpSpPr>
            <p:cNvPr id="40970" name="Group 12"/>
            <p:cNvGrpSpPr/>
            <p:nvPr/>
          </p:nvGrpSpPr>
          <p:grpSpPr>
            <a:xfrm>
              <a:off x="271" y="1441"/>
              <a:ext cx="2635" cy="1438"/>
              <a:chOff x="857" y="2244"/>
              <a:chExt cx="2635" cy="1438"/>
            </a:xfrm>
          </p:grpSpPr>
          <p:sp>
            <p:nvSpPr>
              <p:cNvPr id="40972" name="Line 13"/>
              <p:cNvSpPr/>
              <p:nvPr/>
            </p:nvSpPr>
            <p:spPr>
              <a:xfrm>
                <a:off x="1325" y="2555"/>
                <a:ext cx="0" cy="77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3" name="Line 14"/>
              <p:cNvSpPr/>
              <p:nvPr/>
            </p:nvSpPr>
            <p:spPr>
              <a:xfrm>
                <a:off x="1325" y="2555"/>
                <a:ext cx="143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4" name="Line 15"/>
              <p:cNvSpPr/>
              <p:nvPr/>
            </p:nvSpPr>
            <p:spPr>
              <a:xfrm flipV="1">
                <a:off x="2752" y="2555"/>
                <a:ext cx="0" cy="20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5" name="Line 16"/>
              <p:cNvSpPr/>
              <p:nvPr/>
            </p:nvSpPr>
            <p:spPr>
              <a:xfrm>
                <a:off x="2752" y="3153"/>
                <a:ext cx="0" cy="179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0976" name="Group 17"/>
              <p:cNvGrpSpPr/>
              <p:nvPr/>
            </p:nvGrpSpPr>
            <p:grpSpPr>
              <a:xfrm rot="10800000">
                <a:off x="1013" y="2641"/>
                <a:ext cx="459" cy="612"/>
                <a:chOff x="1716" y="2875"/>
                <a:chExt cx="459" cy="700"/>
              </a:xfrm>
            </p:grpSpPr>
            <p:grpSp>
              <p:nvGrpSpPr>
                <p:cNvPr id="40995" name="Group 18"/>
                <p:cNvGrpSpPr/>
                <p:nvPr/>
              </p:nvGrpSpPr>
              <p:grpSpPr>
                <a:xfrm>
                  <a:off x="1716" y="3053"/>
                  <a:ext cx="316" cy="363"/>
                  <a:chOff x="1785" y="2590"/>
                  <a:chExt cx="316" cy="363"/>
                </a:xfrm>
              </p:grpSpPr>
              <p:sp>
                <p:nvSpPr>
                  <p:cNvPr id="40998" name="Oval 19"/>
                  <p:cNvSpPr/>
                  <p:nvPr/>
                </p:nvSpPr>
                <p:spPr>
                  <a:xfrm rot="5400000">
                    <a:off x="1789" y="2602"/>
                    <a:ext cx="308" cy="316"/>
                  </a:xfrm>
                  <a:prstGeom prst="ellipse">
                    <a:avLst/>
                  </a:prstGeom>
                  <a:solidFill>
                    <a:srgbClr val="FF9900"/>
                  </a:solidFill>
                  <a:ln w="12700" cap="flat" cmpd="sng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40999" name="Line 20"/>
                  <p:cNvSpPr/>
                  <p:nvPr/>
                </p:nvSpPr>
                <p:spPr>
                  <a:xfrm rot="5400000">
                    <a:off x="1759" y="2771"/>
                    <a:ext cx="363" cy="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996" name="Text Box 21"/>
                <p:cNvSpPr txBox="1"/>
                <p:nvPr/>
              </p:nvSpPr>
              <p:spPr>
                <a:xfrm>
                  <a:off x="1885" y="2875"/>
                  <a:ext cx="290" cy="2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-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0997" name="Text Box 22"/>
                <p:cNvSpPr txBox="1"/>
                <p:nvPr/>
              </p:nvSpPr>
              <p:spPr>
                <a:xfrm>
                  <a:off x="1878" y="3310"/>
                  <a:ext cx="288" cy="26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40977" name="Rectangle 23"/>
              <p:cNvSpPr/>
              <p:nvPr/>
            </p:nvSpPr>
            <p:spPr>
              <a:xfrm>
                <a:off x="1863" y="2500"/>
                <a:ext cx="302" cy="102"/>
              </a:xfrm>
              <a:prstGeom prst="rect">
                <a:avLst/>
              </a:prstGeom>
              <a:solidFill>
                <a:srgbClr val="0099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78" name="Text Box 24"/>
              <p:cNvSpPr txBox="1"/>
              <p:nvPr/>
            </p:nvSpPr>
            <p:spPr>
              <a:xfrm>
                <a:off x="2326" y="2244"/>
                <a:ext cx="655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(∞)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79" name="Line 25"/>
              <p:cNvSpPr/>
              <p:nvPr/>
            </p:nvSpPr>
            <p:spPr>
              <a:xfrm>
                <a:off x="2364" y="2555"/>
                <a:ext cx="185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80" name="Text Box 26"/>
              <p:cNvSpPr txBox="1"/>
              <p:nvPr/>
            </p:nvSpPr>
            <p:spPr>
              <a:xfrm>
                <a:off x="1845" y="2245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2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1" name="Text Box 27"/>
              <p:cNvSpPr txBox="1"/>
              <p:nvPr/>
            </p:nvSpPr>
            <p:spPr>
              <a:xfrm>
                <a:off x="2828" y="2785"/>
                <a:ext cx="664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(∞)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2" name="Text Box 28"/>
              <p:cNvSpPr txBox="1"/>
              <p:nvPr/>
            </p:nvSpPr>
            <p:spPr>
              <a:xfrm>
                <a:off x="2764" y="2585"/>
                <a:ext cx="191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3" name="Text Box 29"/>
              <p:cNvSpPr txBox="1"/>
              <p:nvPr/>
            </p:nvSpPr>
            <p:spPr>
              <a:xfrm>
                <a:off x="2800" y="3048"/>
                <a:ext cx="169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4" name="Text Box 30"/>
              <p:cNvSpPr txBox="1"/>
              <p:nvPr/>
            </p:nvSpPr>
            <p:spPr>
              <a:xfrm>
                <a:off x="857" y="2811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6V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5" name="Text Box 31"/>
              <p:cNvSpPr txBox="1"/>
              <p:nvPr/>
            </p:nvSpPr>
            <p:spPr>
              <a:xfrm>
                <a:off x="1460" y="2825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U</a:t>
                </a:r>
                <a:r>
                  <a:rPr lang="en-US" altLang="zh-CN" b="1" baseline="-25000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s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6" name="Text Box 32"/>
              <p:cNvSpPr txBox="1"/>
              <p:nvPr/>
            </p:nvSpPr>
            <p:spPr>
              <a:xfrm>
                <a:off x="1253" y="3450"/>
                <a:ext cx="1685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(c) </a:t>
                </a: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 t= ∞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时等效图</a:t>
                </a:r>
                <a:endPara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7" name="Text Box 33"/>
              <p:cNvSpPr txBox="1"/>
              <p:nvPr/>
            </p:nvSpPr>
            <p:spPr>
              <a:xfrm>
                <a:off x="1822" y="2578"/>
                <a:ext cx="279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8" name="Oval 34"/>
              <p:cNvSpPr/>
              <p:nvPr/>
            </p:nvSpPr>
            <p:spPr>
              <a:xfrm>
                <a:off x="2642" y="2637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89" name="Oval 35"/>
              <p:cNvSpPr/>
              <p:nvPr/>
            </p:nvSpPr>
            <p:spPr>
              <a:xfrm>
                <a:off x="2642" y="3008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90" name="Line 36"/>
              <p:cNvSpPr/>
              <p:nvPr/>
            </p:nvSpPr>
            <p:spPr>
              <a:xfrm>
                <a:off x="1315" y="3324"/>
                <a:ext cx="1449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91" name="Oval 37"/>
              <p:cNvSpPr/>
              <p:nvPr/>
            </p:nvSpPr>
            <p:spPr>
              <a:xfrm>
                <a:off x="1766" y="3200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92" name="Oval 38"/>
              <p:cNvSpPr/>
              <p:nvPr/>
            </p:nvSpPr>
            <p:spPr>
              <a:xfrm>
                <a:off x="2059" y="3200"/>
                <a:ext cx="212" cy="246"/>
              </a:xfrm>
              <a:prstGeom prst="ellipse">
                <a:avLst/>
              </a:prstGeom>
              <a:solidFill>
                <a:srgbClr val="FFFFFF"/>
              </a:solidFill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93" name="Text Box 39"/>
              <p:cNvSpPr txBox="1"/>
              <p:nvPr/>
            </p:nvSpPr>
            <p:spPr>
              <a:xfrm>
                <a:off x="2329" y="2814"/>
                <a:ext cx="412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tx2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0994" name="Line 40"/>
              <p:cNvSpPr/>
              <p:nvPr/>
            </p:nvSpPr>
            <p:spPr>
              <a:xfrm>
                <a:off x="2753" y="2770"/>
                <a:ext cx="0" cy="355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971" name="Text Box 41"/>
            <p:cNvSpPr txBox="1"/>
            <p:nvPr/>
          </p:nvSpPr>
          <p:spPr>
            <a:xfrm>
              <a:off x="1139" y="2238"/>
              <a:ext cx="25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7" grpId="0"/>
      <p:bldP spid="161798" grpId="0"/>
      <p:bldP spid="161799" grpId="0"/>
      <p:bldP spid="161800" grpId="0"/>
      <p:bldP spid="161801" grpId="0"/>
      <p:bldP spid="1618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>
            <p:custDataLst>
              <p:tags r:id="rId1"/>
            </p:custDataLst>
          </p:nvPr>
        </p:nvSpPr>
        <p:spPr>
          <a:xfrm>
            <a:off x="1236980" y="574040"/>
            <a:ext cx="8572500" cy="1004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b="1" i="1" dirty="0">
                <a:solidFill>
                  <a:srgbClr val="FF00FF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: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如图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(a)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，电路原处于稳态，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于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时刻闭合，①求初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        始值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。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  <a:sym typeface="Wingdings" panose="05000000000000000000" pitchFamily="2" charset="2"/>
              </a:rPr>
              <a:t>②求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(∞)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995680" y="1586865"/>
            <a:ext cx="4106863" cy="3000375"/>
            <a:chOff x="112" y="850"/>
            <a:chExt cx="2587" cy="1890"/>
          </a:xfrm>
        </p:grpSpPr>
        <p:sp>
          <p:nvSpPr>
            <p:cNvPr id="4" name="Rectangle 6"/>
            <p:cNvSpPr/>
            <p:nvPr>
              <p:custDataLst>
                <p:tags r:id="rId2"/>
              </p:custDataLst>
            </p:nvPr>
          </p:nvSpPr>
          <p:spPr>
            <a:xfrm>
              <a:off x="646" y="1356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5" name="Line 7"/>
            <p:cNvSpPr/>
            <p:nvPr>
              <p:custDataLst>
                <p:tags r:id="rId3"/>
              </p:custDataLst>
            </p:nvPr>
          </p:nvSpPr>
          <p:spPr>
            <a:xfrm>
              <a:off x="1449" y="2016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" name="Line 8"/>
            <p:cNvSpPr/>
            <p:nvPr>
              <p:custDataLst>
                <p:tags r:id="rId4"/>
              </p:custDataLst>
            </p:nvPr>
          </p:nvSpPr>
          <p:spPr>
            <a:xfrm>
              <a:off x="1449" y="2124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" name="Line 9"/>
            <p:cNvSpPr/>
            <p:nvPr>
              <p:custDataLst>
                <p:tags r:id="rId5"/>
              </p:custDataLst>
            </p:nvPr>
          </p:nvSpPr>
          <p:spPr>
            <a:xfrm>
              <a:off x="1591" y="1356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" name="Line 10"/>
            <p:cNvSpPr/>
            <p:nvPr>
              <p:custDataLst>
                <p:tags r:id="rId6"/>
              </p:custDataLst>
            </p:nvPr>
          </p:nvSpPr>
          <p:spPr>
            <a:xfrm>
              <a:off x="1591" y="2124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" name="Rectangle 11"/>
            <p:cNvSpPr/>
            <p:nvPr>
              <p:custDataLst>
                <p:tags r:id="rId7"/>
              </p:custDataLst>
            </p:nvPr>
          </p:nvSpPr>
          <p:spPr>
            <a:xfrm rot="5400000">
              <a:off x="1451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0" name="Group 12"/>
            <p:cNvGrpSpPr/>
            <p:nvPr/>
          </p:nvGrpSpPr>
          <p:grpSpPr>
            <a:xfrm rot="10800000">
              <a:off x="355" y="1583"/>
              <a:ext cx="442" cy="722"/>
              <a:chOff x="1734" y="2921"/>
              <a:chExt cx="442" cy="722"/>
            </a:xfrm>
          </p:grpSpPr>
          <p:grpSp>
            <p:nvGrpSpPr>
              <p:cNvPr id="11" name="Group 13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12" name="Oval 14"/>
                <p:cNvSpPr/>
                <p:nvPr>
                  <p:custDataLst>
                    <p:tags r:id="rId8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3" name="Line 15"/>
                <p:cNvSpPr/>
                <p:nvPr>
                  <p:custDataLst>
                    <p:tags r:id="rId9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4" name="Text Box 1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5" name="Text Box 1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6" name="Rectangle 18"/>
            <p:cNvSpPr/>
            <p:nvPr>
              <p:custDataLst>
                <p:tags r:id="rId12"/>
              </p:custDataLst>
            </p:nvPr>
          </p:nvSpPr>
          <p:spPr>
            <a:xfrm>
              <a:off x="1024" y="129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7" name="Group 19"/>
            <p:cNvGrpSpPr/>
            <p:nvPr/>
          </p:nvGrpSpPr>
          <p:grpSpPr>
            <a:xfrm>
              <a:off x="2098" y="1848"/>
              <a:ext cx="194" cy="456"/>
              <a:chOff x="4347" y="2084"/>
              <a:chExt cx="320" cy="456"/>
            </a:xfrm>
          </p:grpSpPr>
          <p:sp>
            <p:nvSpPr>
              <p:cNvPr id="18" name="Oval 20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9" name="Oval 21"/>
              <p:cNvSpPr/>
              <p:nvPr>
                <p:custDataLst>
                  <p:tags r:id="rId14"/>
                </p:custDataLst>
              </p:nvPr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0" name="Oval 22"/>
              <p:cNvSpPr/>
              <p:nvPr>
                <p:custDataLst>
                  <p:tags r:id="rId15"/>
                </p:custDataLst>
              </p:nvPr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1" name="Oval 23"/>
              <p:cNvSpPr/>
              <p:nvPr>
                <p:custDataLst>
                  <p:tags r:id="rId16"/>
                </p:custDataLst>
              </p:nvPr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2" name="Rectangle 24" descr="蓝色砂纸"/>
              <p:cNvSpPr/>
              <p:nvPr>
                <p:custDataLst>
                  <p:tags r:id="rId17"/>
                </p:custDataLst>
              </p:nvPr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8"/>
              </a:blipFill>
              <a:ln w="9525">
                <a:noFill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3" name="Rectangle 25"/>
            <p:cNvSpPr/>
            <p:nvPr>
              <p:custDataLst>
                <p:tags r:id="rId19"/>
              </p:custDataLst>
            </p:nvPr>
          </p:nvSpPr>
          <p:spPr>
            <a:xfrm rot="5400000">
              <a:off x="2068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4" name="Line 26"/>
            <p:cNvSpPr/>
            <p:nvPr>
              <p:custDataLst>
                <p:tags r:id="rId20"/>
              </p:custDataLst>
            </p:nvPr>
          </p:nvSpPr>
          <p:spPr>
            <a:xfrm>
              <a:off x="832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" name="Line 27"/>
            <p:cNvSpPr/>
            <p:nvPr>
              <p:custDataLst>
                <p:tags r:id="rId21"/>
              </p:custDataLst>
            </p:nvPr>
          </p:nvSpPr>
          <p:spPr>
            <a:xfrm>
              <a:off x="1591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6" name="Line 28"/>
            <p:cNvSpPr/>
            <p:nvPr>
              <p:custDataLst>
                <p:tags r:id="rId22"/>
              </p:custDataLst>
            </p:nvPr>
          </p:nvSpPr>
          <p:spPr>
            <a:xfrm>
              <a:off x="821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" name="Line 29"/>
            <p:cNvSpPr/>
            <p:nvPr>
              <p:custDataLst>
                <p:tags r:id="rId23"/>
              </p:custDataLst>
            </p:nvPr>
          </p:nvSpPr>
          <p:spPr>
            <a:xfrm>
              <a:off x="1373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" name="Oval 30"/>
            <p:cNvSpPr/>
            <p:nvPr>
              <p:custDataLst>
                <p:tags r:id="rId24"/>
              </p:custDataLst>
            </p:nvPr>
          </p:nvSpPr>
          <p:spPr>
            <a:xfrm>
              <a:off x="1026" y="106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" name="Oval 31"/>
            <p:cNvSpPr/>
            <p:nvPr>
              <p:custDataLst>
                <p:tags r:id="rId25"/>
              </p:custDataLst>
            </p:nvPr>
          </p:nvSpPr>
          <p:spPr>
            <a:xfrm>
              <a:off x="1350" y="107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0" name="Line 32"/>
            <p:cNvSpPr/>
            <p:nvPr>
              <p:custDataLst>
                <p:tags r:id="rId26"/>
              </p:custDataLst>
            </p:nvPr>
          </p:nvSpPr>
          <p:spPr>
            <a:xfrm rot="-1233363">
              <a:off x="1036" y="1009"/>
              <a:ext cx="376" cy="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" name="Arc 33"/>
            <p:cNvSpPr/>
            <p:nvPr>
              <p:custDataLst>
                <p:tags r:id="rId27"/>
              </p:custDataLst>
            </p:nvPr>
          </p:nvSpPr>
          <p:spPr>
            <a:xfrm>
              <a:off x="1075" y="886"/>
              <a:ext cx="161" cy="2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8" y="214"/>
                </a:cxn>
                <a:cxn ang="0">
                  <a:pos x="0" y="180"/>
                </a:cxn>
              </a:cxnLst>
              <a:pathLst>
                <a:path w="21600" h="25664" fill="none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</a:path>
                <a:path w="21600" h="25664" stroke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" name="Text Box 34"/>
            <p:cNvSpPr txBox="1"/>
            <p:nvPr>
              <p:custDataLst>
                <p:tags r:id="rId28"/>
              </p:custDataLst>
            </p:nvPr>
          </p:nvSpPr>
          <p:spPr>
            <a:xfrm>
              <a:off x="112" y="1808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3" name="Text Box 35"/>
            <p:cNvSpPr txBox="1"/>
            <p:nvPr>
              <p:custDataLst>
                <p:tags r:id="rId29"/>
              </p:custDataLst>
            </p:nvPr>
          </p:nvSpPr>
          <p:spPr>
            <a:xfrm>
              <a:off x="761" y="1832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6"/>
            <p:cNvSpPr txBox="1"/>
            <p:nvPr>
              <p:custDataLst>
                <p:tags r:id="rId30"/>
              </p:custDataLst>
            </p:nvPr>
          </p:nvSpPr>
          <p:spPr>
            <a:xfrm>
              <a:off x="1233" y="1519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5" name="Text Box 37"/>
            <p:cNvSpPr txBox="1"/>
            <p:nvPr>
              <p:custDataLst>
                <p:tags r:id="rId31"/>
              </p:custDataLst>
            </p:nvPr>
          </p:nvSpPr>
          <p:spPr>
            <a:xfrm>
              <a:off x="1869" y="1327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6" name="Text Box 38"/>
            <p:cNvSpPr txBox="1"/>
            <p:nvPr>
              <p:custDataLst>
                <p:tags r:id="rId32"/>
              </p:custDataLst>
            </p:nvPr>
          </p:nvSpPr>
          <p:spPr>
            <a:xfrm>
              <a:off x="801" y="1351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3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7" name="Text Box 39"/>
            <p:cNvSpPr txBox="1"/>
            <p:nvPr>
              <p:custDataLst>
                <p:tags r:id="rId33"/>
              </p:custDataLst>
            </p:nvPr>
          </p:nvSpPr>
          <p:spPr>
            <a:xfrm>
              <a:off x="827" y="85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8" name="Text Box 40"/>
            <p:cNvSpPr txBox="1"/>
            <p:nvPr>
              <p:custDataLst>
                <p:tags r:id="rId34"/>
              </p:custDataLst>
            </p:nvPr>
          </p:nvSpPr>
          <p:spPr>
            <a:xfrm>
              <a:off x="1016" y="1045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9" name="Text Box 41"/>
            <p:cNvSpPr txBox="1"/>
            <p:nvPr>
              <p:custDataLst>
                <p:tags r:id="rId35"/>
              </p:custDataLst>
            </p:nvPr>
          </p:nvSpPr>
          <p:spPr>
            <a:xfrm>
              <a:off x="2315" y="13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42"/>
            <p:cNvSpPr txBox="1"/>
            <p:nvPr>
              <p:custDataLst>
                <p:tags r:id="rId36"/>
              </p:custDataLst>
            </p:nvPr>
          </p:nvSpPr>
          <p:spPr>
            <a:xfrm>
              <a:off x="1649" y="15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1" name="Text Box 43"/>
            <p:cNvSpPr txBox="1"/>
            <p:nvPr>
              <p:custDataLst>
                <p:tags r:id="rId37"/>
              </p:custDataLst>
            </p:nvPr>
          </p:nvSpPr>
          <p:spPr>
            <a:xfrm>
              <a:off x="1179" y="1906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2" name="Text Box 44"/>
            <p:cNvSpPr txBox="1"/>
            <p:nvPr>
              <p:custDataLst>
                <p:tags r:id="rId38"/>
              </p:custDataLst>
            </p:nvPr>
          </p:nvSpPr>
          <p:spPr>
            <a:xfrm>
              <a:off x="1312" y="177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3" name="Text Box 45"/>
            <p:cNvSpPr txBox="1"/>
            <p:nvPr>
              <p:custDataLst>
                <p:tags r:id="rId39"/>
              </p:custDataLst>
            </p:nvPr>
          </p:nvSpPr>
          <p:spPr>
            <a:xfrm>
              <a:off x="1345" y="2108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4" name="Line 46"/>
            <p:cNvSpPr/>
            <p:nvPr>
              <p:custDataLst>
                <p:tags r:id="rId40"/>
              </p:custDataLst>
            </p:nvPr>
          </p:nvSpPr>
          <p:spPr>
            <a:xfrm>
              <a:off x="1591" y="1867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" name="Text Box 47"/>
            <p:cNvSpPr txBox="1"/>
            <p:nvPr>
              <p:custDataLst>
                <p:tags r:id="rId41"/>
              </p:custDataLst>
            </p:nvPr>
          </p:nvSpPr>
          <p:spPr>
            <a:xfrm>
              <a:off x="1636" y="1708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" name="Text Box 48"/>
            <p:cNvSpPr txBox="1"/>
            <p:nvPr>
              <p:custDataLst>
                <p:tags r:id="rId42"/>
              </p:custDataLst>
            </p:nvPr>
          </p:nvSpPr>
          <p:spPr>
            <a:xfrm>
              <a:off x="1937" y="1879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7" name="Text Box 49"/>
            <p:cNvSpPr txBox="1"/>
            <p:nvPr>
              <p:custDataLst>
                <p:tags r:id="rId43"/>
              </p:custDataLst>
            </p:nvPr>
          </p:nvSpPr>
          <p:spPr>
            <a:xfrm>
              <a:off x="2008" y="1684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8" name="Text Box 50"/>
            <p:cNvSpPr txBox="1"/>
            <p:nvPr>
              <p:custDataLst>
                <p:tags r:id="rId44"/>
              </p:custDataLst>
            </p:nvPr>
          </p:nvSpPr>
          <p:spPr>
            <a:xfrm>
              <a:off x="2052" y="213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9" name="Text Box 51"/>
            <p:cNvSpPr txBox="1"/>
            <p:nvPr>
              <p:custDataLst>
                <p:tags r:id="rId45"/>
              </p:custDataLst>
            </p:nvPr>
          </p:nvSpPr>
          <p:spPr>
            <a:xfrm>
              <a:off x="2310" y="1651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0" name="Line 52"/>
            <p:cNvSpPr/>
            <p:nvPr>
              <p:custDataLst>
                <p:tags r:id="rId46"/>
              </p:custDataLst>
            </p:nvPr>
          </p:nvSpPr>
          <p:spPr>
            <a:xfrm>
              <a:off x="2218" y="1760"/>
              <a:ext cx="0" cy="8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1" name="Line 53"/>
            <p:cNvSpPr/>
            <p:nvPr>
              <p:custDataLst>
                <p:tags r:id="rId47"/>
              </p:custDataLst>
            </p:nvPr>
          </p:nvSpPr>
          <p:spPr>
            <a:xfrm flipV="1">
              <a:off x="653" y="1567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2" name="Text Box 54"/>
            <p:cNvSpPr txBox="1"/>
            <p:nvPr>
              <p:custDataLst>
                <p:tags r:id="rId48"/>
              </p:custDataLst>
            </p:nvPr>
          </p:nvSpPr>
          <p:spPr>
            <a:xfrm>
              <a:off x="454" y="1345"/>
              <a:ext cx="414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3" name="Text Box 55"/>
            <p:cNvSpPr txBox="1"/>
            <p:nvPr>
              <p:custDataLst>
                <p:tags r:id="rId49"/>
              </p:custDataLst>
            </p:nvPr>
          </p:nvSpPr>
          <p:spPr>
            <a:xfrm>
              <a:off x="1311" y="2452"/>
              <a:ext cx="508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(a)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54" name="Text Box 56"/>
          <p:cNvSpPr txBox="1"/>
          <p:nvPr>
            <p:custDataLst>
              <p:tags r:id="rId50"/>
            </p:custDataLst>
          </p:nvPr>
        </p:nvSpPr>
        <p:spPr>
          <a:xfrm>
            <a:off x="4961255" y="1626553"/>
            <a:ext cx="9588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i="1" dirty="0">
                <a:solidFill>
                  <a:srgbClr val="0000FF"/>
                </a:solidFill>
                <a:latin typeface="Times New Roman" panose="02020503050405090304" pitchFamily="18" charset="0"/>
              </a:rPr>
              <a:t>解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503050405090304" pitchFamily="18" charset="0"/>
              </a:rPr>
              <a:t>：</a:t>
            </a:r>
            <a:endParaRPr lang="zh-CN" altLang="en-US" b="1" dirty="0">
              <a:solidFill>
                <a:srgbClr val="00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55" name="Text Box 57"/>
          <p:cNvSpPr txBox="1"/>
          <p:nvPr>
            <p:custDataLst>
              <p:tags r:id="rId51"/>
            </p:custDataLst>
          </p:nvPr>
        </p:nvSpPr>
        <p:spPr>
          <a:xfrm>
            <a:off x="5216843" y="2140903"/>
            <a:ext cx="4630737" cy="1562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lnSpc>
                <a:spcPts val="2900"/>
              </a:lnSpc>
              <a:spcBef>
                <a:spcPct val="50000"/>
              </a:spcBef>
              <a:buAutoNum type="circleNumDbPlain"/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求原始状态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latin typeface="Times New Roman" panose="02020503050405090304" pitchFamily="18" charset="0"/>
              </a:rPr>
              <a:t>及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 marL="457200" indent="-457200">
              <a:lnSpc>
                <a:spcPts val="2900"/>
              </a:lnSpc>
              <a:spcBef>
                <a:spcPct val="50000"/>
              </a:spcBef>
              <a:buNone/>
            </a:pPr>
            <a:r>
              <a:rPr lang="en-US" altLang="zh-CN" b="1" dirty="0">
                <a:latin typeface="Times New Roman" panose="02020503050405090304" pitchFamily="18" charset="0"/>
              </a:rPr>
              <a:t>    t&lt;0</a:t>
            </a:r>
            <a:r>
              <a:rPr lang="zh-CN" altLang="en-US" b="1" dirty="0">
                <a:latin typeface="Times New Roman" panose="02020503050405090304" pitchFamily="18" charset="0"/>
              </a:rPr>
              <a:t>时（直流稳态），故：</a:t>
            </a:r>
            <a:endParaRPr lang="zh-CN" altLang="en-US" b="1" dirty="0">
              <a:latin typeface="Times New Roman" panose="02020503050405090304" pitchFamily="18" charset="0"/>
            </a:endParaRPr>
          </a:p>
          <a:p>
            <a:pPr marL="457200" indent="-457200">
              <a:lnSpc>
                <a:spcPts val="2900"/>
              </a:lnSpc>
              <a:spcBef>
                <a:spcPct val="50000"/>
              </a:spcBef>
              <a:buNone/>
            </a:pPr>
            <a:r>
              <a:rPr lang="zh-CN" altLang="en-US" b="1" dirty="0">
                <a:latin typeface="Times New Roman" panose="02020503050405090304" pitchFamily="18" charset="0"/>
              </a:rPr>
              <a:t> 电容视为开路，电感视为短路。 </a:t>
            </a:r>
            <a:endParaRPr lang="zh-CN" altLang="en-US" b="1" dirty="0">
              <a:latin typeface="Times New Roman" panose="02020503050405090304" pitchFamily="18" charset="0"/>
            </a:endParaRPr>
          </a:p>
        </p:txBody>
      </p:sp>
      <p:sp>
        <p:nvSpPr>
          <p:cNvPr id="56" name="Rectangle 58"/>
          <p:cNvSpPr/>
          <p:nvPr>
            <p:custDataLst>
              <p:tags r:id="rId52"/>
            </p:custDataLst>
          </p:nvPr>
        </p:nvSpPr>
        <p:spPr>
          <a:xfrm>
            <a:off x="4596130" y="3866515"/>
            <a:ext cx="5251450" cy="16557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         </a:t>
            </a:r>
            <a:r>
              <a:rPr lang="zh-CN" altLang="en-US" b="1" dirty="0">
                <a:latin typeface="Times New Roman" panose="02020503050405090304" pitchFamily="18" charset="0"/>
              </a:rPr>
              <a:t>即：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)=0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)=0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     </a:t>
            </a:r>
            <a:r>
              <a:rPr lang="zh-CN" altLang="en-US" b="1" dirty="0">
                <a:latin typeface="Times New Roman" panose="02020503050405090304" pitchFamily="18" charset="0"/>
              </a:rPr>
              <a:t>故：</a:t>
            </a:r>
            <a:endParaRPr lang="zh-CN" altLang="en-US" b="1" dirty="0">
              <a:latin typeface="Times New Roman" panose="02020503050405090304" pitchFamily="18" charset="0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zh-CN" altLang="en-US" b="1" dirty="0">
                <a:latin typeface="Times New Roman" panose="02020503050405090304" pitchFamily="18" charset="0"/>
              </a:rPr>
              <a:t>    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latin typeface="Times New Roman" panose="02020503050405090304" pitchFamily="18" charset="0"/>
              </a:rPr>
              <a:t>/</a:t>
            </a:r>
            <a:r>
              <a:rPr lang="zh-CN" altLang="en-US" b="1" dirty="0"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latin typeface="Times New Roman" panose="02020503050405090304" pitchFamily="18" charset="0"/>
              </a:rPr>
              <a:t>R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latin typeface="Times New Roman" panose="02020503050405090304" pitchFamily="18" charset="0"/>
              </a:rPr>
              <a:t>+R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3</a:t>
            </a:r>
            <a:r>
              <a:rPr lang="en-US" altLang="zh-CN" b="1" dirty="0">
                <a:latin typeface="Times New Roman" panose="02020503050405090304" pitchFamily="18" charset="0"/>
              </a:rPr>
              <a:t>)=12/</a:t>
            </a:r>
            <a:r>
              <a:rPr lang="zh-CN" altLang="en-US" b="1" dirty="0">
                <a:latin typeface="Times New Roman" panose="02020503050405090304" pitchFamily="18" charset="0"/>
              </a:rPr>
              <a:t>（</a:t>
            </a:r>
            <a:r>
              <a:rPr lang="en-US" altLang="zh-CN" b="1" dirty="0">
                <a:latin typeface="Times New Roman" panose="02020503050405090304" pitchFamily="18" charset="0"/>
              </a:rPr>
              <a:t>4+2</a:t>
            </a:r>
            <a:r>
              <a:rPr lang="zh-CN" altLang="en-US" b="1" dirty="0">
                <a:latin typeface="Times New Roman" panose="02020503050405090304" pitchFamily="18" charset="0"/>
              </a:rPr>
              <a:t>）</a:t>
            </a:r>
            <a:r>
              <a:rPr lang="en-US" altLang="zh-CN" b="1" dirty="0">
                <a:latin typeface="Times New Roman" panose="02020503050405090304" pitchFamily="18" charset="0"/>
              </a:rPr>
              <a:t>=2A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    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)=R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)=4×2=8V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  <p:sp>
        <p:nvSpPr>
          <p:cNvPr id="57" name="Rectangle 59"/>
          <p:cNvSpPr/>
          <p:nvPr>
            <p:custDataLst>
              <p:tags r:id="rId53"/>
            </p:custDataLst>
          </p:nvPr>
        </p:nvSpPr>
        <p:spPr>
          <a:xfrm>
            <a:off x="1805305" y="5407978"/>
            <a:ext cx="7353300" cy="1562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lnSpc>
                <a:spcPts val="2900"/>
              </a:lnSpc>
              <a:spcBef>
                <a:spcPct val="50000"/>
              </a:spcBef>
              <a:buAutoNum type="circleNumDbPlain" startAt="2"/>
            </a:pPr>
            <a:r>
              <a:rPr lang="zh-CN" altLang="en-US" b="1" dirty="0">
                <a:latin typeface="Times New Roman" panose="02020503050405090304" pitchFamily="18" charset="0"/>
              </a:rPr>
              <a:t>由换路定理有：</a:t>
            </a:r>
            <a:endParaRPr lang="zh-CN" altLang="en-US" b="1" dirty="0">
              <a:latin typeface="Times New Roman" panose="02020503050405090304" pitchFamily="18" charset="0"/>
            </a:endParaRPr>
          </a:p>
          <a:p>
            <a:pPr marL="457200" indent="-457200">
              <a:lnSpc>
                <a:spcPts val="2900"/>
              </a:lnSpc>
              <a:spcBef>
                <a:spcPct val="50000"/>
              </a:spcBef>
              <a:buNone/>
            </a:pPr>
            <a:r>
              <a:rPr lang="zh-CN" altLang="en-US" b="1" dirty="0">
                <a:latin typeface="Times New Roman" panose="02020503050405090304" pitchFamily="18" charset="0"/>
              </a:rPr>
              <a:t>      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 =2A   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latin typeface="Times New Roman" panose="02020503050405090304" pitchFamily="18" charset="0"/>
              </a:rPr>
              <a:t>) =8V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 marL="457200" indent="-457200">
              <a:lnSpc>
                <a:spcPts val="2900"/>
              </a:lnSpc>
              <a:spcBef>
                <a:spcPct val="50000"/>
              </a:spcBef>
              <a:buNone/>
            </a:pPr>
            <a:r>
              <a:rPr lang="en-US" altLang="zh-CN" b="1" dirty="0">
                <a:latin typeface="Times New Roman" panose="02020503050405090304" pitchFamily="18" charset="0"/>
              </a:rPr>
              <a:t>      </a:t>
            </a:r>
            <a:r>
              <a:rPr lang="zh-CN" altLang="en-US" b="1" dirty="0">
                <a:latin typeface="Times New Roman" panose="02020503050405090304" pitchFamily="18" charset="0"/>
              </a:rPr>
              <a:t>作</a:t>
            </a:r>
            <a:r>
              <a:rPr lang="en-US" altLang="zh-CN" b="1" dirty="0"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latin typeface="Times New Roman" panose="02020503050405090304" pitchFamily="18" charset="0"/>
              </a:rPr>
              <a:t>等效图（图</a:t>
            </a:r>
            <a:r>
              <a:rPr lang="en-US" altLang="zh-CN" b="1" dirty="0">
                <a:latin typeface="Times New Roman" panose="02020503050405090304" pitchFamily="18" charset="0"/>
              </a:rPr>
              <a:t>b</a:t>
            </a:r>
            <a:r>
              <a:rPr lang="zh-CN" altLang="en-US" b="1" dirty="0">
                <a:latin typeface="Times New Roman" panose="02020503050405090304" pitchFamily="18" charset="0"/>
              </a:rPr>
              <a:t>）</a:t>
            </a:r>
            <a:endParaRPr lang="zh-CN" altLang="en-US" b="1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charRg st="2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charRg st="2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>
                                            <p:txEl>
                                              <p:charRg st="2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charRg st="38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>
                                            <p:txEl>
                                              <p:charRg st="38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>
                                            <p:txEl>
                                              <p:charRg st="38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charRg st="37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>
                                            <p:txEl>
                                              <p:charRg st="37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>
                                            <p:txEl>
                                              <p:charRg st="37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charRg st="45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>
                                            <p:txEl>
                                              <p:charRg st="45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>
                                            <p:txEl>
                                              <p:charRg st="45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>
                                            <p:txEl>
                                              <p:charRg st="80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charRg st="8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>
                                            <p:txEl>
                                              <p:charRg st="8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>
                                            <p:txEl>
                                              <p:charRg st="8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charRg st="64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7">
                                            <p:txEl>
                                              <p:charRg st="64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>
                                            <p:txEl>
                                              <p:charRg st="64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/>
      <p:bldP spid="55" grpId="0" build="p"/>
      <p:bldP spid="56" grpId="0" build="p"/>
      <p:bldP spid="5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199515" y="284480"/>
            <a:ext cx="4106863" cy="3000375"/>
            <a:chOff x="112" y="850"/>
            <a:chExt cx="2587" cy="1890"/>
          </a:xfrm>
        </p:grpSpPr>
        <p:sp>
          <p:nvSpPr>
            <p:cNvPr id="3" name="Rectangle 5"/>
            <p:cNvSpPr/>
            <p:nvPr>
              <p:custDataLst>
                <p:tags r:id="rId1"/>
              </p:custDataLst>
            </p:nvPr>
          </p:nvSpPr>
          <p:spPr>
            <a:xfrm>
              <a:off x="646" y="1356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" name="Line 6"/>
            <p:cNvSpPr/>
            <p:nvPr>
              <p:custDataLst>
                <p:tags r:id="rId2"/>
              </p:custDataLst>
            </p:nvPr>
          </p:nvSpPr>
          <p:spPr>
            <a:xfrm>
              <a:off x="1449" y="2016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" name="Line 7"/>
            <p:cNvSpPr/>
            <p:nvPr>
              <p:custDataLst>
                <p:tags r:id="rId3"/>
              </p:custDataLst>
            </p:nvPr>
          </p:nvSpPr>
          <p:spPr>
            <a:xfrm>
              <a:off x="1449" y="2124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" name="Line 8"/>
            <p:cNvSpPr/>
            <p:nvPr>
              <p:custDataLst>
                <p:tags r:id="rId4"/>
              </p:custDataLst>
            </p:nvPr>
          </p:nvSpPr>
          <p:spPr>
            <a:xfrm>
              <a:off x="1591" y="1356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" name="Line 9"/>
            <p:cNvSpPr/>
            <p:nvPr>
              <p:custDataLst>
                <p:tags r:id="rId5"/>
              </p:custDataLst>
            </p:nvPr>
          </p:nvSpPr>
          <p:spPr>
            <a:xfrm>
              <a:off x="1591" y="2124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" name="Rectangle 10"/>
            <p:cNvSpPr/>
            <p:nvPr>
              <p:custDataLst>
                <p:tags r:id="rId6"/>
              </p:custDataLst>
            </p:nvPr>
          </p:nvSpPr>
          <p:spPr>
            <a:xfrm rot="5400000">
              <a:off x="1451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9" name="Group 11"/>
            <p:cNvGrpSpPr/>
            <p:nvPr/>
          </p:nvGrpSpPr>
          <p:grpSpPr>
            <a:xfrm rot="10800000">
              <a:off x="355" y="1583"/>
              <a:ext cx="442" cy="722"/>
              <a:chOff x="1734" y="2921"/>
              <a:chExt cx="442" cy="722"/>
            </a:xfrm>
          </p:grpSpPr>
          <p:grpSp>
            <p:nvGrpSpPr>
              <p:cNvPr id="10" name="Group 12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11" name="Oval 13"/>
                <p:cNvSpPr/>
                <p:nvPr>
                  <p:custDataLst>
                    <p:tags r:id="rId7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2" name="Line 14"/>
                <p:cNvSpPr/>
                <p:nvPr>
                  <p:custDataLst>
                    <p:tags r:id="rId8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3" name="Text Box 1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4" name="Text Box 1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5" name="Rectangle 17"/>
            <p:cNvSpPr/>
            <p:nvPr>
              <p:custDataLst>
                <p:tags r:id="rId11"/>
              </p:custDataLst>
            </p:nvPr>
          </p:nvSpPr>
          <p:spPr>
            <a:xfrm>
              <a:off x="1024" y="129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6" name="Group 18"/>
            <p:cNvGrpSpPr/>
            <p:nvPr/>
          </p:nvGrpSpPr>
          <p:grpSpPr>
            <a:xfrm>
              <a:off x="2098" y="1848"/>
              <a:ext cx="194" cy="456"/>
              <a:chOff x="4347" y="2084"/>
              <a:chExt cx="320" cy="456"/>
            </a:xfrm>
          </p:grpSpPr>
          <p:sp>
            <p:nvSpPr>
              <p:cNvPr id="17" name="Oval 19"/>
              <p:cNvSpPr/>
              <p:nvPr>
                <p:custDataLst>
                  <p:tags r:id="rId12"/>
                </p:custDataLst>
              </p:nvPr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8" name="Oval 20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9" name="Oval 21"/>
              <p:cNvSpPr/>
              <p:nvPr>
                <p:custDataLst>
                  <p:tags r:id="rId14"/>
                </p:custDataLst>
              </p:nvPr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0" name="Oval 22"/>
              <p:cNvSpPr/>
              <p:nvPr>
                <p:custDataLst>
                  <p:tags r:id="rId15"/>
                </p:custDataLst>
              </p:nvPr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1" name="Rectangle 23" descr="蓝色砂纸"/>
              <p:cNvSpPr/>
              <p:nvPr>
                <p:custDataLst>
                  <p:tags r:id="rId16"/>
                </p:custDataLst>
              </p:nvPr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7"/>
              </a:blipFill>
              <a:ln w="9525">
                <a:noFill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2" name="Rectangle 24"/>
            <p:cNvSpPr/>
            <p:nvPr>
              <p:custDataLst>
                <p:tags r:id="rId18"/>
              </p:custDataLst>
            </p:nvPr>
          </p:nvSpPr>
          <p:spPr>
            <a:xfrm rot="5400000">
              <a:off x="2068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3" name="Line 25"/>
            <p:cNvSpPr/>
            <p:nvPr>
              <p:custDataLst>
                <p:tags r:id="rId19"/>
              </p:custDataLst>
            </p:nvPr>
          </p:nvSpPr>
          <p:spPr>
            <a:xfrm>
              <a:off x="832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" name="Line 26"/>
            <p:cNvSpPr/>
            <p:nvPr>
              <p:custDataLst>
                <p:tags r:id="rId20"/>
              </p:custDataLst>
            </p:nvPr>
          </p:nvSpPr>
          <p:spPr>
            <a:xfrm>
              <a:off x="1591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" name="Line 27"/>
            <p:cNvSpPr/>
            <p:nvPr>
              <p:custDataLst>
                <p:tags r:id="rId21"/>
              </p:custDataLst>
            </p:nvPr>
          </p:nvSpPr>
          <p:spPr>
            <a:xfrm>
              <a:off x="821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6" name="Line 28"/>
            <p:cNvSpPr/>
            <p:nvPr>
              <p:custDataLst>
                <p:tags r:id="rId22"/>
              </p:custDataLst>
            </p:nvPr>
          </p:nvSpPr>
          <p:spPr>
            <a:xfrm>
              <a:off x="1373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" name="Oval 29"/>
            <p:cNvSpPr/>
            <p:nvPr>
              <p:custDataLst>
                <p:tags r:id="rId23"/>
              </p:custDataLst>
            </p:nvPr>
          </p:nvSpPr>
          <p:spPr>
            <a:xfrm>
              <a:off x="1026" y="106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" name="Oval 30"/>
            <p:cNvSpPr/>
            <p:nvPr>
              <p:custDataLst>
                <p:tags r:id="rId24"/>
              </p:custDataLst>
            </p:nvPr>
          </p:nvSpPr>
          <p:spPr>
            <a:xfrm>
              <a:off x="1350" y="107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" name="Line 31"/>
            <p:cNvSpPr/>
            <p:nvPr>
              <p:custDataLst>
                <p:tags r:id="rId25"/>
              </p:custDataLst>
            </p:nvPr>
          </p:nvSpPr>
          <p:spPr>
            <a:xfrm rot="-1233363">
              <a:off x="1036" y="1009"/>
              <a:ext cx="376" cy="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" name="Arc 32"/>
            <p:cNvSpPr/>
            <p:nvPr>
              <p:custDataLst>
                <p:tags r:id="rId26"/>
              </p:custDataLst>
            </p:nvPr>
          </p:nvSpPr>
          <p:spPr>
            <a:xfrm>
              <a:off x="1075" y="886"/>
              <a:ext cx="161" cy="2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8" y="214"/>
                </a:cxn>
                <a:cxn ang="0">
                  <a:pos x="0" y="180"/>
                </a:cxn>
              </a:cxnLst>
              <a:pathLst>
                <a:path w="21600" h="25664" fill="none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</a:path>
                <a:path w="21600" h="25664" stroke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" name="Text Box 33"/>
            <p:cNvSpPr txBox="1"/>
            <p:nvPr>
              <p:custDataLst>
                <p:tags r:id="rId27"/>
              </p:custDataLst>
            </p:nvPr>
          </p:nvSpPr>
          <p:spPr>
            <a:xfrm>
              <a:off x="112" y="1808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2" name="Text Box 34"/>
            <p:cNvSpPr txBox="1"/>
            <p:nvPr>
              <p:custDataLst>
                <p:tags r:id="rId28"/>
              </p:custDataLst>
            </p:nvPr>
          </p:nvSpPr>
          <p:spPr>
            <a:xfrm>
              <a:off x="761" y="1832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3" name="Text Box 35"/>
            <p:cNvSpPr txBox="1"/>
            <p:nvPr>
              <p:custDataLst>
                <p:tags r:id="rId29"/>
              </p:custDataLst>
            </p:nvPr>
          </p:nvSpPr>
          <p:spPr>
            <a:xfrm>
              <a:off x="1233" y="1519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6"/>
            <p:cNvSpPr txBox="1"/>
            <p:nvPr>
              <p:custDataLst>
                <p:tags r:id="rId30"/>
              </p:custDataLst>
            </p:nvPr>
          </p:nvSpPr>
          <p:spPr>
            <a:xfrm>
              <a:off x="1869" y="1327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5" name="Text Box 37"/>
            <p:cNvSpPr txBox="1"/>
            <p:nvPr>
              <p:custDataLst>
                <p:tags r:id="rId31"/>
              </p:custDataLst>
            </p:nvPr>
          </p:nvSpPr>
          <p:spPr>
            <a:xfrm>
              <a:off x="801" y="1351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3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6" name="Text Box 38"/>
            <p:cNvSpPr txBox="1"/>
            <p:nvPr>
              <p:custDataLst>
                <p:tags r:id="rId32"/>
              </p:custDataLst>
            </p:nvPr>
          </p:nvSpPr>
          <p:spPr>
            <a:xfrm>
              <a:off x="827" y="85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7" name="Text Box 39"/>
            <p:cNvSpPr txBox="1"/>
            <p:nvPr>
              <p:custDataLst>
                <p:tags r:id="rId33"/>
              </p:custDataLst>
            </p:nvPr>
          </p:nvSpPr>
          <p:spPr>
            <a:xfrm>
              <a:off x="1016" y="1045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8" name="Text Box 40"/>
            <p:cNvSpPr txBox="1"/>
            <p:nvPr>
              <p:custDataLst>
                <p:tags r:id="rId34"/>
              </p:custDataLst>
            </p:nvPr>
          </p:nvSpPr>
          <p:spPr>
            <a:xfrm>
              <a:off x="2315" y="13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9" name="Text Box 41"/>
            <p:cNvSpPr txBox="1"/>
            <p:nvPr>
              <p:custDataLst>
                <p:tags r:id="rId35"/>
              </p:custDataLst>
            </p:nvPr>
          </p:nvSpPr>
          <p:spPr>
            <a:xfrm>
              <a:off x="1649" y="15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42"/>
            <p:cNvSpPr txBox="1"/>
            <p:nvPr>
              <p:custDataLst>
                <p:tags r:id="rId36"/>
              </p:custDataLst>
            </p:nvPr>
          </p:nvSpPr>
          <p:spPr>
            <a:xfrm>
              <a:off x="1179" y="1906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1" name="Text Box 43"/>
            <p:cNvSpPr txBox="1"/>
            <p:nvPr>
              <p:custDataLst>
                <p:tags r:id="rId37"/>
              </p:custDataLst>
            </p:nvPr>
          </p:nvSpPr>
          <p:spPr>
            <a:xfrm>
              <a:off x="1312" y="177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2" name="Text Box 44"/>
            <p:cNvSpPr txBox="1"/>
            <p:nvPr>
              <p:custDataLst>
                <p:tags r:id="rId38"/>
              </p:custDataLst>
            </p:nvPr>
          </p:nvSpPr>
          <p:spPr>
            <a:xfrm>
              <a:off x="1345" y="2108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3" name="Line 45"/>
            <p:cNvSpPr/>
            <p:nvPr>
              <p:custDataLst>
                <p:tags r:id="rId39"/>
              </p:custDataLst>
            </p:nvPr>
          </p:nvSpPr>
          <p:spPr>
            <a:xfrm>
              <a:off x="1591" y="1867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4" name="Text Box 46"/>
            <p:cNvSpPr txBox="1"/>
            <p:nvPr>
              <p:custDataLst>
                <p:tags r:id="rId40"/>
              </p:custDataLst>
            </p:nvPr>
          </p:nvSpPr>
          <p:spPr>
            <a:xfrm>
              <a:off x="1636" y="1708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" name="Text Box 47"/>
            <p:cNvSpPr txBox="1"/>
            <p:nvPr>
              <p:custDataLst>
                <p:tags r:id="rId41"/>
              </p:custDataLst>
            </p:nvPr>
          </p:nvSpPr>
          <p:spPr>
            <a:xfrm>
              <a:off x="1937" y="1879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" name="Text Box 48"/>
            <p:cNvSpPr txBox="1"/>
            <p:nvPr>
              <p:custDataLst>
                <p:tags r:id="rId42"/>
              </p:custDataLst>
            </p:nvPr>
          </p:nvSpPr>
          <p:spPr>
            <a:xfrm>
              <a:off x="2008" y="1684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7" name="Text Box 49"/>
            <p:cNvSpPr txBox="1"/>
            <p:nvPr>
              <p:custDataLst>
                <p:tags r:id="rId43"/>
              </p:custDataLst>
            </p:nvPr>
          </p:nvSpPr>
          <p:spPr>
            <a:xfrm>
              <a:off x="2052" y="213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8" name="Text Box 50"/>
            <p:cNvSpPr txBox="1"/>
            <p:nvPr>
              <p:custDataLst>
                <p:tags r:id="rId44"/>
              </p:custDataLst>
            </p:nvPr>
          </p:nvSpPr>
          <p:spPr>
            <a:xfrm>
              <a:off x="2310" y="1651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9" name="Line 51"/>
            <p:cNvSpPr/>
            <p:nvPr>
              <p:custDataLst>
                <p:tags r:id="rId45"/>
              </p:custDataLst>
            </p:nvPr>
          </p:nvSpPr>
          <p:spPr>
            <a:xfrm>
              <a:off x="2218" y="1760"/>
              <a:ext cx="0" cy="8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0" name="Line 52"/>
            <p:cNvSpPr/>
            <p:nvPr>
              <p:custDataLst>
                <p:tags r:id="rId46"/>
              </p:custDataLst>
            </p:nvPr>
          </p:nvSpPr>
          <p:spPr>
            <a:xfrm flipV="1">
              <a:off x="653" y="1567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1" name="Text Box 53"/>
            <p:cNvSpPr txBox="1"/>
            <p:nvPr>
              <p:custDataLst>
                <p:tags r:id="rId47"/>
              </p:custDataLst>
            </p:nvPr>
          </p:nvSpPr>
          <p:spPr>
            <a:xfrm>
              <a:off x="454" y="1345"/>
              <a:ext cx="414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2" name="Text Box 54"/>
            <p:cNvSpPr txBox="1"/>
            <p:nvPr>
              <p:custDataLst>
                <p:tags r:id="rId48"/>
              </p:custDataLst>
            </p:nvPr>
          </p:nvSpPr>
          <p:spPr>
            <a:xfrm>
              <a:off x="1311" y="2452"/>
              <a:ext cx="508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(a)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53" name="Text Box 55"/>
          <p:cNvSpPr txBox="1"/>
          <p:nvPr>
            <p:custDataLst>
              <p:tags r:id="rId49"/>
            </p:custDataLst>
          </p:nvPr>
        </p:nvSpPr>
        <p:spPr>
          <a:xfrm>
            <a:off x="7665403" y="1556068"/>
            <a:ext cx="930275" cy="396875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503050405090304" pitchFamily="18" charset="0"/>
              </a:rPr>
              <a:t>)</a:t>
            </a:r>
            <a:endParaRPr lang="en-US" altLang="zh-CN" sz="2000" b="1" dirty="0">
              <a:solidFill>
                <a:srgbClr val="0000FF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4" name="Group 56"/>
          <p:cNvGrpSpPr/>
          <p:nvPr/>
        </p:nvGrpSpPr>
        <p:grpSpPr>
          <a:xfrm>
            <a:off x="8824278" y="1441768"/>
            <a:ext cx="1066800" cy="1054100"/>
            <a:chOff x="4903" y="1828"/>
            <a:chExt cx="672" cy="664"/>
          </a:xfrm>
        </p:grpSpPr>
        <p:sp>
          <p:nvSpPr>
            <p:cNvPr id="55" name="Text Box 57"/>
            <p:cNvSpPr txBox="1"/>
            <p:nvPr>
              <p:custDataLst>
                <p:tags r:id="rId50"/>
              </p:custDataLst>
            </p:nvPr>
          </p:nvSpPr>
          <p:spPr>
            <a:xfrm>
              <a:off x="4916" y="1999"/>
              <a:ext cx="659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2000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6" name="Text Box 58"/>
            <p:cNvSpPr txBox="1"/>
            <p:nvPr>
              <p:custDataLst>
                <p:tags r:id="rId51"/>
              </p:custDataLst>
            </p:nvPr>
          </p:nvSpPr>
          <p:spPr>
            <a:xfrm>
              <a:off x="4903" y="1828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7" name="Text Box 59"/>
            <p:cNvSpPr txBox="1"/>
            <p:nvPr>
              <p:custDataLst>
                <p:tags r:id="rId52"/>
              </p:custDataLst>
            </p:nvPr>
          </p:nvSpPr>
          <p:spPr>
            <a:xfrm>
              <a:off x="4935" y="2204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58" name="Text Box 60"/>
          <p:cNvSpPr txBox="1"/>
          <p:nvPr>
            <p:custDataLst>
              <p:tags r:id="rId53"/>
            </p:custDataLst>
          </p:nvPr>
        </p:nvSpPr>
        <p:spPr>
          <a:xfrm>
            <a:off x="6250940" y="1160780"/>
            <a:ext cx="765175" cy="45720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b="1" i="1" dirty="0">
                <a:solidFill>
                  <a:srgbClr val="0000FF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0000FF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rPr>
              <a:t>)</a:t>
            </a:r>
            <a:endParaRPr lang="en-US" altLang="zh-CN" b="1" dirty="0">
              <a:solidFill>
                <a:srgbClr val="0000FF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59" name="Group 61"/>
          <p:cNvGrpSpPr/>
          <p:nvPr/>
        </p:nvGrpSpPr>
        <p:grpSpPr>
          <a:xfrm>
            <a:off x="5280978" y="679768"/>
            <a:ext cx="4552950" cy="2471737"/>
            <a:chOff x="2839" y="235"/>
            <a:chExt cx="2868" cy="1557"/>
          </a:xfrm>
        </p:grpSpPr>
        <p:grpSp>
          <p:nvGrpSpPr>
            <p:cNvPr id="60" name="Group 62"/>
            <p:cNvGrpSpPr/>
            <p:nvPr/>
          </p:nvGrpSpPr>
          <p:grpSpPr>
            <a:xfrm rot="10800000">
              <a:off x="4017" y="847"/>
              <a:ext cx="442" cy="722"/>
              <a:chOff x="1734" y="2921"/>
              <a:chExt cx="442" cy="722"/>
            </a:xfrm>
          </p:grpSpPr>
          <p:grpSp>
            <p:nvGrpSpPr>
              <p:cNvPr id="61" name="Group 63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62" name="Oval 64"/>
                <p:cNvSpPr/>
                <p:nvPr>
                  <p:custDataLst>
                    <p:tags r:id="rId54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63" name="Line 65"/>
                <p:cNvSpPr/>
                <p:nvPr>
                  <p:custDataLst>
                    <p:tags r:id="rId55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4" name="Text Box 66"/>
              <p:cNvSpPr txBox="1"/>
              <p:nvPr>
                <p:custDataLst>
                  <p:tags r:id="rId56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" name="Text Box 67"/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66" name="Rectangle 68"/>
            <p:cNvSpPr/>
            <p:nvPr>
              <p:custDataLst>
                <p:tags r:id="rId58"/>
              </p:custDataLst>
            </p:nvPr>
          </p:nvSpPr>
          <p:spPr>
            <a:xfrm>
              <a:off x="3373" y="408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7" name="Line 69"/>
            <p:cNvSpPr/>
            <p:nvPr>
              <p:custDataLst>
                <p:tags r:id="rId59"/>
              </p:custDataLst>
            </p:nvPr>
          </p:nvSpPr>
          <p:spPr>
            <a:xfrm>
              <a:off x="4318" y="408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" name="Line 70"/>
            <p:cNvSpPr/>
            <p:nvPr>
              <p:custDataLst>
                <p:tags r:id="rId60"/>
              </p:custDataLst>
            </p:nvPr>
          </p:nvSpPr>
          <p:spPr>
            <a:xfrm>
              <a:off x="4318" y="1176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9" name="Rectangle 71"/>
            <p:cNvSpPr/>
            <p:nvPr>
              <p:custDataLst>
                <p:tags r:id="rId61"/>
              </p:custDataLst>
            </p:nvPr>
          </p:nvSpPr>
          <p:spPr>
            <a:xfrm rot="5400000">
              <a:off x="4178" y="57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70" name="Group 72"/>
            <p:cNvGrpSpPr/>
            <p:nvPr/>
          </p:nvGrpSpPr>
          <p:grpSpPr>
            <a:xfrm rot="10800000">
              <a:off x="3070" y="635"/>
              <a:ext cx="442" cy="722"/>
              <a:chOff x="1734" y="2921"/>
              <a:chExt cx="442" cy="722"/>
            </a:xfrm>
          </p:grpSpPr>
          <p:grpSp>
            <p:nvGrpSpPr>
              <p:cNvPr id="71" name="Group 73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72" name="Oval 74"/>
                <p:cNvSpPr/>
                <p:nvPr>
                  <p:custDataLst>
                    <p:tags r:id="rId62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73" name="Line 75"/>
                <p:cNvSpPr/>
                <p:nvPr>
                  <p:custDataLst>
                    <p:tags r:id="rId63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4" name="Text Box 76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5" name="Text Box 77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6" name="Rectangle 78"/>
            <p:cNvSpPr/>
            <p:nvPr>
              <p:custDataLst>
                <p:tags r:id="rId66"/>
              </p:custDataLst>
            </p:nvPr>
          </p:nvSpPr>
          <p:spPr>
            <a:xfrm rot="5400000">
              <a:off x="4795" y="57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77" name="Text Box 79"/>
            <p:cNvSpPr txBox="1"/>
            <p:nvPr>
              <p:custDataLst>
                <p:tags r:id="rId67"/>
              </p:custDataLst>
            </p:nvPr>
          </p:nvSpPr>
          <p:spPr>
            <a:xfrm>
              <a:off x="2839" y="86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8" name="Text Box 80"/>
            <p:cNvSpPr txBox="1"/>
            <p:nvPr>
              <p:custDataLst>
                <p:tags r:id="rId68"/>
              </p:custDataLst>
            </p:nvPr>
          </p:nvSpPr>
          <p:spPr>
            <a:xfrm>
              <a:off x="3488" y="884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79" name="Text Box 81"/>
            <p:cNvSpPr txBox="1"/>
            <p:nvPr>
              <p:custDataLst>
                <p:tags r:id="rId69"/>
              </p:custDataLst>
            </p:nvPr>
          </p:nvSpPr>
          <p:spPr>
            <a:xfrm>
              <a:off x="3960" y="415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80" name="Text Box 82"/>
            <p:cNvSpPr txBox="1"/>
            <p:nvPr>
              <p:custDataLst>
                <p:tags r:id="rId70"/>
              </p:custDataLst>
            </p:nvPr>
          </p:nvSpPr>
          <p:spPr>
            <a:xfrm>
              <a:off x="4944" y="235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81" name="Text Box 83"/>
            <p:cNvSpPr txBox="1"/>
            <p:nvPr>
              <p:custDataLst>
                <p:tags r:id="rId71"/>
              </p:custDataLst>
            </p:nvPr>
          </p:nvSpPr>
          <p:spPr>
            <a:xfrm>
              <a:off x="5030" y="491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82" name="Text Box 84"/>
            <p:cNvSpPr txBox="1"/>
            <p:nvPr>
              <p:custDataLst>
                <p:tags r:id="rId72"/>
              </p:custDataLst>
            </p:nvPr>
          </p:nvSpPr>
          <p:spPr>
            <a:xfrm>
              <a:off x="4376" y="42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83" name="Text Box 85"/>
            <p:cNvSpPr txBox="1"/>
            <p:nvPr>
              <p:custDataLst>
                <p:tags r:id="rId73"/>
              </p:custDataLst>
            </p:nvPr>
          </p:nvSpPr>
          <p:spPr>
            <a:xfrm>
              <a:off x="3691" y="1054"/>
              <a:ext cx="590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000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2000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000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4" name="Line 86"/>
            <p:cNvSpPr/>
            <p:nvPr>
              <p:custDataLst>
                <p:tags r:id="rId74"/>
              </p:custDataLst>
            </p:nvPr>
          </p:nvSpPr>
          <p:spPr>
            <a:xfrm>
              <a:off x="4318" y="919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" name="Text Box 87"/>
            <p:cNvSpPr txBox="1"/>
            <p:nvPr>
              <p:custDataLst>
                <p:tags r:id="rId75"/>
              </p:custDataLst>
            </p:nvPr>
          </p:nvSpPr>
          <p:spPr>
            <a:xfrm>
              <a:off x="4933" y="1264"/>
              <a:ext cx="774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000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sz="2000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)=2A</a:t>
              </a:r>
              <a:endParaRPr lang="en-US" altLang="zh-CN" sz="2000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6" name="Line 88"/>
            <p:cNvSpPr/>
            <p:nvPr>
              <p:custDataLst>
                <p:tags r:id="rId76"/>
              </p:custDataLst>
            </p:nvPr>
          </p:nvSpPr>
          <p:spPr>
            <a:xfrm flipV="1">
              <a:off x="3368" y="619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7" name="Text Box 89"/>
            <p:cNvSpPr txBox="1"/>
            <p:nvPr>
              <p:custDataLst>
                <p:tags r:id="rId77"/>
              </p:custDataLst>
            </p:nvPr>
          </p:nvSpPr>
          <p:spPr>
            <a:xfrm>
              <a:off x="3548" y="1504"/>
              <a:ext cx="145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(b)  0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+</a:t>
              </a: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等效图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88" name="Group 90"/>
            <p:cNvGrpSpPr/>
            <p:nvPr/>
          </p:nvGrpSpPr>
          <p:grpSpPr>
            <a:xfrm rot="10800000">
              <a:off x="4794" y="900"/>
              <a:ext cx="288" cy="405"/>
              <a:chOff x="4378" y="2919"/>
              <a:chExt cx="288" cy="405"/>
            </a:xfrm>
          </p:grpSpPr>
          <p:grpSp>
            <p:nvGrpSpPr>
              <p:cNvPr id="89" name="Group 91"/>
              <p:cNvGrpSpPr/>
              <p:nvPr/>
            </p:nvGrpSpPr>
            <p:grpSpPr>
              <a:xfrm>
                <a:off x="4378" y="3036"/>
                <a:ext cx="288" cy="288"/>
                <a:chOff x="2304" y="2304"/>
                <a:chExt cx="288" cy="288"/>
              </a:xfrm>
            </p:grpSpPr>
            <p:sp>
              <p:nvSpPr>
                <p:cNvPr id="90" name="Oval 92"/>
                <p:cNvSpPr/>
                <p:nvPr>
                  <p:custDataLst>
                    <p:tags r:id="rId78"/>
                  </p:custDataLst>
                </p:nvPr>
              </p:nvSpPr>
              <p:spPr>
                <a:xfrm>
                  <a:off x="2304" y="2304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91" name="Line 93"/>
                <p:cNvSpPr/>
                <p:nvPr>
                  <p:custDataLst>
                    <p:tags r:id="rId79"/>
                  </p:custDataLst>
                </p:nvPr>
              </p:nvSpPr>
              <p:spPr>
                <a:xfrm>
                  <a:off x="2304" y="2448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92" name="Line 94"/>
              <p:cNvSpPr/>
              <p:nvPr>
                <p:custDataLst>
                  <p:tags r:id="rId80"/>
                </p:custDataLst>
              </p:nvPr>
            </p:nvSpPr>
            <p:spPr>
              <a:xfrm flipV="1">
                <a:off x="4510" y="2919"/>
                <a:ext cx="0" cy="1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93" name="Text Box 95"/>
            <p:cNvSpPr txBox="1"/>
            <p:nvPr>
              <p:custDataLst>
                <p:tags r:id="rId81"/>
              </p:custDataLst>
            </p:nvPr>
          </p:nvSpPr>
          <p:spPr>
            <a:xfrm>
              <a:off x="4438" y="1090"/>
              <a:ext cx="3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FF33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8V</a:t>
              </a:r>
              <a:endParaRPr lang="en-US" altLang="zh-CN" sz="2000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94" name="Text Box 96"/>
          <p:cNvSpPr txBox="1"/>
          <p:nvPr>
            <p:custDataLst>
              <p:tags r:id="rId82"/>
            </p:custDataLst>
          </p:nvPr>
        </p:nvSpPr>
        <p:spPr>
          <a:xfrm>
            <a:off x="2231390" y="3773805"/>
            <a:ext cx="22066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在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等效图中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: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95" name="Text Box 97"/>
          <p:cNvSpPr txBox="1"/>
          <p:nvPr>
            <p:custDataLst>
              <p:tags r:id="rId83"/>
            </p:custDataLst>
          </p:nvPr>
        </p:nvSpPr>
        <p:spPr>
          <a:xfrm>
            <a:off x="4885690" y="3278505"/>
            <a:ext cx="4068763" cy="457200"/>
          </a:xfrm>
          <a:prstGeom prst="rect">
            <a:avLst/>
          </a:prstGeom>
          <a:solidFill>
            <a:srgbClr val="000000"/>
          </a:solidFill>
          <a:ln w="9525">
            <a:noFill/>
          </a:ln>
          <a:effectLst>
            <a:prstShdw prst="shdw17" dist="17961" dir="13499999">
              <a:srgbClr val="000000"/>
            </a:prstShdw>
          </a:effec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电容元件用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电压源代替</a:t>
            </a:r>
            <a:endParaRPr lang="zh-CN" altLang="en-US" b="1" i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96" name="Text Box 98"/>
          <p:cNvSpPr txBox="1"/>
          <p:nvPr>
            <p:custDataLst>
              <p:tags r:id="rId84"/>
            </p:custDataLst>
          </p:nvPr>
        </p:nvSpPr>
        <p:spPr>
          <a:xfrm>
            <a:off x="4885690" y="3811905"/>
            <a:ext cx="4068763" cy="457200"/>
          </a:xfrm>
          <a:prstGeom prst="rect">
            <a:avLst/>
          </a:prstGeom>
          <a:solidFill>
            <a:srgbClr val="000000"/>
          </a:solidFill>
          <a:ln w="9525">
            <a:noFill/>
          </a:ln>
          <a:effectLst>
            <a:prstShdw prst="shdw17" dist="17961" dir="13499999">
              <a:srgbClr val="000000"/>
            </a:prstShdw>
          </a:effec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电感元件用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电流源代替</a:t>
            </a:r>
            <a:endParaRPr lang="zh-CN" altLang="en-US" b="1" i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97" name="Text Box 99"/>
          <p:cNvSpPr txBox="1"/>
          <p:nvPr>
            <p:custDataLst>
              <p:tags r:id="rId85"/>
            </p:custDataLst>
          </p:nvPr>
        </p:nvSpPr>
        <p:spPr>
          <a:xfrm>
            <a:off x="4879340" y="4345305"/>
            <a:ext cx="4068763" cy="457200"/>
          </a:xfrm>
          <a:prstGeom prst="rect">
            <a:avLst/>
          </a:prstGeom>
          <a:solidFill>
            <a:srgbClr val="000000"/>
          </a:solidFill>
          <a:ln w="9525">
            <a:noFill/>
          </a:ln>
          <a:effectLst>
            <a:prstShdw prst="shdw17" dist="17961" dir="13499999">
              <a:srgbClr val="000000"/>
            </a:prstShdw>
          </a:effec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激励源取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rgbClr val="FF33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)</a:t>
            </a:r>
            <a:endParaRPr lang="en-US" altLang="zh-CN" b="1" i="1" dirty="0">
              <a:solidFill>
                <a:srgbClr val="FF33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98" name="AutoShape 100"/>
          <p:cNvSpPr/>
          <p:nvPr>
            <p:custDataLst>
              <p:tags r:id="rId86"/>
            </p:custDataLst>
          </p:nvPr>
        </p:nvSpPr>
        <p:spPr>
          <a:xfrm>
            <a:off x="4488815" y="3278505"/>
            <a:ext cx="255588" cy="1543050"/>
          </a:xfrm>
          <a:prstGeom prst="leftBrace">
            <a:avLst>
              <a:gd name="adj1" fmla="val 50310"/>
              <a:gd name="adj2" fmla="val 50000"/>
            </a:avLst>
          </a:prstGeom>
          <a:noFill/>
          <a:ln w="9525" cap="sq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99" name="Rectangle 101"/>
          <p:cNvSpPr/>
          <p:nvPr>
            <p:custDataLst>
              <p:tags r:id="rId87"/>
            </p:custDataLst>
          </p:nvPr>
        </p:nvSpPr>
        <p:spPr>
          <a:xfrm>
            <a:off x="1647190" y="4658043"/>
            <a:ext cx="28003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lnSpc>
                <a:spcPts val="29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</a:rPr>
              <a:t>③  </a:t>
            </a:r>
            <a:r>
              <a:rPr lang="zh-CN" altLang="en-US" b="1" dirty="0"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latin typeface="Times New Roman" panose="02020503050405090304" pitchFamily="18" charset="0"/>
              </a:rPr>
              <a:t>等效图有：          </a:t>
            </a:r>
            <a:endParaRPr lang="zh-CN" altLang="en-US" b="1" dirty="0">
              <a:latin typeface="Times New Roman" panose="02020503050405090304" pitchFamily="18" charset="0"/>
            </a:endParaRPr>
          </a:p>
        </p:txBody>
      </p:sp>
      <p:graphicFrame>
        <p:nvGraphicFramePr>
          <p:cNvPr id="100" name="Object 102"/>
          <p:cNvGraphicFramePr>
            <a:graphicFrameLocks noChangeAspect="1"/>
          </p:cNvGraphicFramePr>
          <p:nvPr>
            <p:custDataLst>
              <p:tags r:id="rId88"/>
            </p:custDataLst>
          </p:nvPr>
        </p:nvGraphicFramePr>
        <p:xfrm>
          <a:off x="2286953" y="5118418"/>
          <a:ext cx="6746875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89" imgW="2578100" imgH="901700" progId="Equation.DSMT4">
                  <p:embed/>
                </p:oleObj>
              </mc:Choice>
              <mc:Fallback>
                <p:oleObj name="" r:id="rId89" imgW="2578100" imgH="901700" progId="Equation.DSMT4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90"/>
                      <a:stretch>
                        <a:fillRect/>
                      </a:stretch>
                    </p:blipFill>
                    <p:spPr>
                      <a:xfrm>
                        <a:off x="2286953" y="5118418"/>
                        <a:ext cx="6746875" cy="1703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9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8" grpId="0"/>
      <p:bldP spid="94" grpId="0"/>
      <p:bldP spid="95" grpId="0" bldLvl="0" animBg="1"/>
      <p:bldP spid="96" grpId="0" bldLvl="0" animBg="1"/>
      <p:bldP spid="97" grpId="0" bldLvl="0" animBg="1"/>
      <p:bldP spid="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4"/>
          <p:cNvSpPr txBox="1"/>
          <p:nvPr/>
        </p:nvSpPr>
        <p:spPr>
          <a:xfrm>
            <a:off x="5835968" y="699135"/>
            <a:ext cx="3690620" cy="39878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未动作前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，电路处于稳定状态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869" name="Text Box 5"/>
          <p:cNvSpPr txBox="1"/>
          <p:nvPr/>
        </p:nvSpPr>
        <p:spPr>
          <a:xfrm>
            <a:off x="6168867" y="1282224"/>
            <a:ext cx="25482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C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</a:t>
            </a:r>
            <a:endParaRPr lang="en-US" altLang="zh-CN" sz="32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870" name="Text Box 6"/>
          <p:cNvSpPr txBox="1"/>
          <p:nvPr/>
        </p:nvSpPr>
        <p:spPr>
          <a:xfrm>
            <a:off x="6168867" y="3298349"/>
            <a:ext cx="27768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 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s</a:t>
            </a:r>
            <a:endParaRPr lang="en-US" altLang="zh-CN" sz="3200" b="1" i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6871" name="Group 7"/>
          <p:cNvGrpSpPr/>
          <p:nvPr/>
        </p:nvGrpSpPr>
        <p:grpSpPr>
          <a:xfrm>
            <a:off x="1743002" y="921651"/>
            <a:ext cx="3588401" cy="1960627"/>
            <a:chOff x="558" y="1498"/>
            <a:chExt cx="2174" cy="1159"/>
          </a:xfrm>
        </p:grpSpPr>
        <p:grpSp>
          <p:nvGrpSpPr>
            <p:cNvPr id="8257" name="Group 8"/>
            <p:cNvGrpSpPr/>
            <p:nvPr/>
          </p:nvGrpSpPr>
          <p:grpSpPr>
            <a:xfrm>
              <a:off x="558" y="1498"/>
              <a:ext cx="2174" cy="1159"/>
              <a:chOff x="558" y="1498"/>
              <a:chExt cx="2174" cy="1159"/>
            </a:xfrm>
          </p:grpSpPr>
          <p:grpSp>
            <p:nvGrpSpPr>
              <p:cNvPr id="8259" name="Group 9"/>
              <p:cNvGrpSpPr/>
              <p:nvPr/>
            </p:nvGrpSpPr>
            <p:grpSpPr>
              <a:xfrm>
                <a:off x="2260" y="2270"/>
                <a:ext cx="267" cy="65"/>
                <a:chOff x="2112" y="3648"/>
                <a:chExt cx="192" cy="48"/>
              </a:xfrm>
            </p:grpSpPr>
            <p:sp>
              <p:nvSpPr>
                <p:cNvPr id="8287" name="Line 10"/>
                <p:cNvSpPr/>
                <p:nvPr/>
              </p:nvSpPr>
              <p:spPr>
                <a:xfrm>
                  <a:off x="2112" y="3648"/>
                  <a:ext cx="19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8" name="Line 11"/>
                <p:cNvSpPr/>
                <p:nvPr/>
              </p:nvSpPr>
              <p:spPr>
                <a:xfrm>
                  <a:off x="2112" y="3696"/>
                  <a:ext cx="19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60" name="Text Box 12"/>
              <p:cNvSpPr txBox="1"/>
              <p:nvPr/>
            </p:nvSpPr>
            <p:spPr>
              <a:xfrm>
                <a:off x="1194" y="2097"/>
                <a:ext cx="219" cy="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1800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K</a:t>
                </a:r>
                <a:endParaRPr lang="en-US" altLang="zh-CN" sz="1800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8261" name="Group 13"/>
              <p:cNvGrpSpPr/>
              <p:nvPr/>
            </p:nvGrpSpPr>
            <p:grpSpPr>
              <a:xfrm>
                <a:off x="1982" y="1903"/>
                <a:ext cx="350" cy="729"/>
                <a:chOff x="1576" y="1311"/>
                <a:chExt cx="251" cy="542"/>
              </a:xfrm>
            </p:grpSpPr>
            <p:grpSp>
              <p:nvGrpSpPr>
                <p:cNvPr id="8283" name="Group 14"/>
                <p:cNvGrpSpPr/>
                <p:nvPr/>
              </p:nvGrpSpPr>
              <p:grpSpPr>
                <a:xfrm>
                  <a:off x="1676" y="1311"/>
                  <a:ext cx="136" cy="542"/>
                  <a:chOff x="1676" y="1311"/>
                  <a:chExt cx="136" cy="542"/>
                </a:xfrm>
              </p:grpSpPr>
              <p:sp>
                <p:nvSpPr>
                  <p:cNvPr id="8285" name="Text Box 15"/>
                  <p:cNvSpPr txBox="1"/>
                  <p:nvPr/>
                </p:nvSpPr>
                <p:spPr>
                  <a:xfrm>
                    <a:off x="1676" y="1311"/>
                    <a:ext cx="136" cy="162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</a:rPr>
                      <a:t>+</a:t>
                    </a:r>
                    <a:endPara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8286" name="Text Box 16"/>
                  <p:cNvSpPr txBox="1"/>
                  <p:nvPr/>
                </p:nvSpPr>
                <p:spPr>
                  <a:xfrm>
                    <a:off x="1677" y="1697"/>
                    <a:ext cx="121" cy="156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503050405090304" pitchFamily="18" charset="0"/>
                      </a:rPr>
                      <a:t>–</a:t>
                    </a:r>
                    <a:endPara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endParaRPr>
                  </a:p>
                </p:txBody>
              </p:sp>
            </p:grpSp>
            <p:sp>
              <p:nvSpPr>
                <p:cNvPr id="8284" name="Text Box 17"/>
                <p:cNvSpPr txBox="1"/>
                <p:nvPr/>
              </p:nvSpPr>
              <p:spPr>
                <a:xfrm>
                  <a:off x="1576" y="1445"/>
                  <a:ext cx="251" cy="2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3200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baseline="-25000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C</a:t>
                  </a:r>
                  <a:endPara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8262" name="Text Box 18"/>
              <p:cNvSpPr txBox="1"/>
              <p:nvPr/>
            </p:nvSpPr>
            <p:spPr>
              <a:xfrm>
                <a:off x="558" y="2161"/>
                <a:ext cx="246" cy="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8263" name="Group 19"/>
              <p:cNvGrpSpPr/>
              <p:nvPr/>
            </p:nvGrpSpPr>
            <p:grpSpPr>
              <a:xfrm>
                <a:off x="859" y="1883"/>
                <a:ext cx="1535" cy="774"/>
                <a:chOff x="816" y="2880"/>
                <a:chExt cx="1104" cy="576"/>
              </a:xfrm>
            </p:grpSpPr>
            <p:sp>
              <p:nvSpPr>
                <p:cNvPr id="8274" name="Line 20"/>
                <p:cNvSpPr/>
                <p:nvPr/>
              </p:nvSpPr>
              <p:spPr>
                <a:xfrm>
                  <a:off x="912" y="2880"/>
                  <a:ext cx="28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oval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5" name="Line 21"/>
                <p:cNvSpPr/>
                <p:nvPr/>
              </p:nvSpPr>
              <p:spPr>
                <a:xfrm>
                  <a:off x="912" y="3456"/>
                  <a:ext cx="1008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6" name="Line 22"/>
                <p:cNvSpPr/>
                <p:nvPr/>
              </p:nvSpPr>
              <p:spPr>
                <a:xfrm flipH="1">
                  <a:off x="1344" y="2880"/>
                  <a:ext cx="576" cy="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oval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7" name="Line 23"/>
                <p:cNvSpPr/>
                <p:nvPr/>
              </p:nvSpPr>
              <p:spPr>
                <a:xfrm>
                  <a:off x="816" y="3168"/>
                  <a:ext cx="19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8" name="Line 24"/>
                <p:cNvSpPr/>
                <p:nvPr/>
              </p:nvSpPr>
              <p:spPr>
                <a:xfrm>
                  <a:off x="864" y="3216"/>
                  <a:ext cx="96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9" name="Line 25"/>
                <p:cNvSpPr/>
                <p:nvPr/>
              </p:nvSpPr>
              <p:spPr>
                <a:xfrm flipV="1">
                  <a:off x="912" y="3216"/>
                  <a:ext cx="0" cy="24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0" name="Line 26"/>
                <p:cNvSpPr/>
                <p:nvPr/>
              </p:nvSpPr>
              <p:spPr>
                <a:xfrm>
                  <a:off x="912" y="2880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1" name="Line 27"/>
                <p:cNvSpPr/>
                <p:nvPr/>
              </p:nvSpPr>
              <p:spPr>
                <a:xfrm>
                  <a:off x="1920" y="2880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2" name="Line 28"/>
                <p:cNvSpPr/>
                <p:nvPr/>
              </p:nvSpPr>
              <p:spPr>
                <a:xfrm flipV="1">
                  <a:off x="1920" y="3216"/>
                  <a:ext cx="0" cy="240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264" name="Group 29"/>
              <p:cNvGrpSpPr/>
              <p:nvPr/>
            </p:nvGrpSpPr>
            <p:grpSpPr>
              <a:xfrm>
                <a:off x="1793" y="1819"/>
                <a:ext cx="401" cy="365"/>
                <a:chOff x="1488" y="2832"/>
                <a:chExt cx="288" cy="272"/>
              </a:xfrm>
            </p:grpSpPr>
            <p:sp>
              <p:nvSpPr>
                <p:cNvPr id="8272" name="Text Box 30"/>
                <p:cNvSpPr txBox="1"/>
                <p:nvPr/>
              </p:nvSpPr>
              <p:spPr>
                <a:xfrm>
                  <a:off x="1488" y="2942"/>
                  <a:ext cx="14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R</a:t>
                  </a:r>
                  <a:endPara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8273" name="Rectangle 31"/>
                <p:cNvSpPr/>
                <p:nvPr/>
              </p:nvSpPr>
              <p:spPr>
                <a:xfrm>
                  <a:off x="1536" y="2832"/>
                  <a:ext cx="240" cy="96"/>
                </a:xfrm>
                <a:prstGeom prst="rect">
                  <a:avLst/>
                </a:prstGeom>
                <a:solidFill>
                  <a:srgbClr val="FF9900"/>
                </a:solidFill>
                <a:ln w="28575" cap="flat" cmpd="sng">
                  <a:solidFill>
                    <a:srgbClr val="FF99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en-US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8265" name="Text Box 32"/>
              <p:cNvSpPr txBox="1"/>
              <p:nvPr/>
            </p:nvSpPr>
            <p:spPr>
              <a:xfrm>
                <a:off x="2529" y="2224"/>
                <a:ext cx="203" cy="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8266" name="Group 33"/>
              <p:cNvGrpSpPr/>
              <p:nvPr/>
            </p:nvGrpSpPr>
            <p:grpSpPr>
              <a:xfrm>
                <a:off x="2231" y="1498"/>
                <a:ext cx="229" cy="321"/>
                <a:chOff x="1803" y="2593"/>
                <a:chExt cx="165" cy="239"/>
              </a:xfrm>
            </p:grpSpPr>
            <p:sp>
              <p:nvSpPr>
                <p:cNvPr id="8270" name="Text Box 34"/>
                <p:cNvSpPr txBox="1"/>
                <p:nvPr/>
              </p:nvSpPr>
              <p:spPr>
                <a:xfrm>
                  <a:off x="1803" y="2593"/>
                  <a:ext cx="123" cy="23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800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i</a:t>
                  </a:r>
                  <a:endPara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8271" name="Line 35"/>
                <p:cNvSpPr/>
                <p:nvPr/>
              </p:nvSpPr>
              <p:spPr>
                <a:xfrm>
                  <a:off x="1824" y="2832"/>
                  <a:ext cx="144" cy="0"/>
                </a:xfrm>
                <a:prstGeom prst="line">
                  <a:avLst/>
                </a:prstGeom>
                <a:ln w="38100" cap="flat" cmpd="sng">
                  <a:solidFill>
                    <a:srgbClr val="00FFFF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67" name="Line 36"/>
              <p:cNvSpPr/>
              <p:nvPr/>
            </p:nvSpPr>
            <p:spPr>
              <a:xfrm flipH="1">
                <a:off x="1259" y="1883"/>
                <a:ext cx="334" cy="129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68" name="Line 37"/>
              <p:cNvSpPr/>
              <p:nvPr/>
            </p:nvSpPr>
            <p:spPr>
              <a:xfrm>
                <a:off x="1459" y="1948"/>
                <a:ext cx="0" cy="70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69" name="Line 38"/>
              <p:cNvSpPr/>
              <p:nvPr/>
            </p:nvSpPr>
            <p:spPr>
              <a:xfrm flipH="1" flipV="1">
                <a:off x="1326" y="2012"/>
                <a:ext cx="67" cy="194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258" name="Text Box 39"/>
            <p:cNvSpPr txBox="1"/>
            <p:nvPr/>
          </p:nvSpPr>
          <p:spPr>
            <a:xfrm>
              <a:off x="1063" y="1593"/>
              <a:ext cx="661" cy="30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=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0)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36904" name="Text Box 40"/>
          <p:cNvSpPr txBox="1"/>
          <p:nvPr/>
        </p:nvSpPr>
        <p:spPr>
          <a:xfrm>
            <a:off x="5375275" y="2350136"/>
            <a:ext cx="4859338" cy="706755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接通电源后很长时间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，电容充电完毕，电路达到新的稳定状态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6905" name="Group 41"/>
          <p:cNvGrpSpPr/>
          <p:nvPr/>
        </p:nvGrpSpPr>
        <p:grpSpPr>
          <a:xfrm>
            <a:off x="1814513" y="3225113"/>
            <a:ext cx="3587750" cy="1961250"/>
            <a:chOff x="320" y="1751"/>
            <a:chExt cx="2260" cy="1235"/>
          </a:xfrm>
        </p:grpSpPr>
        <p:grpSp>
          <p:nvGrpSpPr>
            <p:cNvPr id="8229" name="Group 42"/>
            <p:cNvGrpSpPr/>
            <p:nvPr/>
          </p:nvGrpSpPr>
          <p:grpSpPr>
            <a:xfrm>
              <a:off x="2090" y="2573"/>
              <a:ext cx="277" cy="70"/>
              <a:chOff x="2112" y="3648"/>
              <a:chExt cx="192" cy="48"/>
            </a:xfrm>
          </p:grpSpPr>
          <p:sp>
            <p:nvSpPr>
              <p:cNvPr id="8255" name="Line 43"/>
              <p:cNvSpPr/>
              <p:nvPr/>
            </p:nvSpPr>
            <p:spPr>
              <a:xfrm>
                <a:off x="2112" y="364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56" name="Line 44"/>
              <p:cNvSpPr/>
              <p:nvPr/>
            </p:nvSpPr>
            <p:spPr>
              <a:xfrm>
                <a:off x="2112" y="3696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30" name="Group 45"/>
            <p:cNvGrpSpPr/>
            <p:nvPr/>
          </p:nvGrpSpPr>
          <p:grpSpPr>
            <a:xfrm>
              <a:off x="1746" y="2189"/>
              <a:ext cx="363" cy="776"/>
              <a:chOff x="1576" y="1311"/>
              <a:chExt cx="251" cy="542"/>
            </a:xfrm>
          </p:grpSpPr>
          <p:grpSp>
            <p:nvGrpSpPr>
              <p:cNvPr id="8251" name="Group 46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8253" name="Text Box 47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8254" name="Text Box 48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8252" name="Text Box 49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8231" name="Text Box 50"/>
            <p:cNvSpPr txBox="1"/>
            <p:nvPr/>
          </p:nvSpPr>
          <p:spPr>
            <a:xfrm>
              <a:off x="320" y="2457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8232" name="Group 51"/>
            <p:cNvGrpSpPr/>
            <p:nvPr/>
          </p:nvGrpSpPr>
          <p:grpSpPr>
            <a:xfrm>
              <a:off x="633" y="2161"/>
              <a:ext cx="1596" cy="825"/>
              <a:chOff x="816" y="2880"/>
              <a:chExt cx="1104" cy="576"/>
            </a:xfrm>
          </p:grpSpPr>
          <p:sp>
            <p:nvSpPr>
              <p:cNvPr id="8242" name="Line 52"/>
              <p:cNvSpPr/>
              <p:nvPr/>
            </p:nvSpPr>
            <p:spPr>
              <a:xfrm>
                <a:off x="912" y="2880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3" name="Line 53"/>
              <p:cNvSpPr/>
              <p:nvPr/>
            </p:nvSpPr>
            <p:spPr>
              <a:xfrm>
                <a:off x="912" y="3456"/>
                <a:ext cx="100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4" name="Line 54"/>
              <p:cNvSpPr/>
              <p:nvPr/>
            </p:nvSpPr>
            <p:spPr>
              <a:xfrm flipH="1">
                <a:off x="1344" y="2880"/>
                <a:ext cx="57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5" name="Line 55"/>
              <p:cNvSpPr/>
              <p:nvPr/>
            </p:nvSpPr>
            <p:spPr>
              <a:xfrm>
                <a:off x="816" y="316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6" name="Line 56"/>
              <p:cNvSpPr/>
              <p:nvPr/>
            </p:nvSpPr>
            <p:spPr>
              <a:xfrm>
                <a:off x="864" y="3216"/>
                <a:ext cx="96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7" name="Line 57"/>
              <p:cNvSpPr/>
              <p:nvPr/>
            </p:nvSpPr>
            <p:spPr>
              <a:xfrm flipV="1">
                <a:off x="912" y="3216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8" name="Line 58"/>
              <p:cNvSpPr/>
              <p:nvPr/>
            </p:nvSpPr>
            <p:spPr>
              <a:xfrm>
                <a:off x="912" y="2880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9" name="Line 59"/>
              <p:cNvSpPr/>
              <p:nvPr/>
            </p:nvSpPr>
            <p:spPr>
              <a:xfrm>
                <a:off x="1920" y="2880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50" name="Line 60"/>
              <p:cNvSpPr/>
              <p:nvPr/>
            </p:nvSpPr>
            <p:spPr>
              <a:xfrm flipV="1">
                <a:off x="1920" y="3216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33" name="Group 61"/>
            <p:cNvGrpSpPr/>
            <p:nvPr/>
          </p:nvGrpSpPr>
          <p:grpSpPr>
            <a:xfrm>
              <a:off x="1604" y="2093"/>
              <a:ext cx="417" cy="388"/>
              <a:chOff x="1488" y="2832"/>
              <a:chExt cx="288" cy="272"/>
            </a:xfrm>
          </p:grpSpPr>
          <p:sp>
            <p:nvSpPr>
              <p:cNvPr id="8240" name="Text Box 62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241" name="Rectangle 63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8234" name="Text Box 64"/>
            <p:cNvSpPr txBox="1"/>
            <p:nvPr/>
          </p:nvSpPr>
          <p:spPr>
            <a:xfrm>
              <a:off x="2369" y="2525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8235" name="Group 65"/>
            <p:cNvGrpSpPr/>
            <p:nvPr/>
          </p:nvGrpSpPr>
          <p:grpSpPr>
            <a:xfrm>
              <a:off x="2059" y="1751"/>
              <a:ext cx="239" cy="342"/>
              <a:chOff x="1803" y="2593"/>
              <a:chExt cx="165" cy="239"/>
            </a:xfrm>
          </p:grpSpPr>
          <p:sp>
            <p:nvSpPr>
              <p:cNvPr id="8238" name="Text Box 66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8239" name="Line 67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236" name="Text Box 68"/>
            <p:cNvSpPr txBox="1"/>
            <p:nvPr/>
          </p:nvSpPr>
          <p:spPr>
            <a:xfrm>
              <a:off x="801" y="1852"/>
              <a:ext cx="776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→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237" name="Line 69"/>
            <p:cNvSpPr/>
            <p:nvPr/>
          </p:nvSpPr>
          <p:spPr>
            <a:xfrm>
              <a:off x="1111" y="2160"/>
              <a:ext cx="36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934" name="Text Box 70"/>
          <p:cNvSpPr txBox="1"/>
          <p:nvPr/>
        </p:nvSpPr>
        <p:spPr>
          <a:xfrm>
            <a:off x="4331812" y="5747386"/>
            <a:ext cx="2177415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前一个稳定状态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935" name="Text Box 71"/>
          <p:cNvSpPr txBox="1"/>
          <p:nvPr/>
        </p:nvSpPr>
        <p:spPr>
          <a:xfrm>
            <a:off x="6351271" y="6199823"/>
            <a:ext cx="141351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过渡状态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936" name="Text Box 72"/>
          <p:cNvSpPr txBox="1"/>
          <p:nvPr/>
        </p:nvSpPr>
        <p:spPr>
          <a:xfrm>
            <a:off x="7428548" y="5818823"/>
            <a:ext cx="1922780" cy="398780"/>
          </a:xfrm>
          <a:prstGeom prst="rect">
            <a:avLst/>
          </a:prstGeom>
          <a:noFill/>
          <a:ln w="9525">
            <a:noFill/>
          </a:ln>
        </p:spPr>
        <p:txBody>
          <a:bodyPr wrap="none" lIns="198000" rIns="198000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新的稳定状态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6937" name="Group 73"/>
          <p:cNvGrpSpPr/>
          <p:nvPr/>
        </p:nvGrpSpPr>
        <p:grpSpPr>
          <a:xfrm>
            <a:off x="7394575" y="4448175"/>
            <a:ext cx="320675" cy="1708150"/>
            <a:chOff x="3740" y="336"/>
            <a:chExt cx="202" cy="1076"/>
          </a:xfrm>
        </p:grpSpPr>
        <p:sp>
          <p:nvSpPr>
            <p:cNvPr id="8227" name="Text Box 74"/>
            <p:cNvSpPr txBox="1"/>
            <p:nvPr/>
          </p:nvSpPr>
          <p:spPr>
            <a:xfrm>
              <a:off x="3740" y="1180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228" name="Line 75"/>
            <p:cNvSpPr/>
            <p:nvPr/>
          </p:nvSpPr>
          <p:spPr>
            <a:xfrm>
              <a:off x="3840" y="336"/>
              <a:ext cx="0" cy="912"/>
            </a:xfrm>
            <a:prstGeom prst="line">
              <a:avLst/>
            </a:prstGeom>
            <a:ln w="25400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940" name="Group 76"/>
          <p:cNvGrpSpPr/>
          <p:nvPr/>
        </p:nvGrpSpPr>
        <p:grpSpPr>
          <a:xfrm>
            <a:off x="7521575" y="4340225"/>
            <a:ext cx="1447800" cy="488950"/>
            <a:chOff x="3840" y="268"/>
            <a:chExt cx="912" cy="308"/>
          </a:xfrm>
        </p:grpSpPr>
        <p:sp>
          <p:nvSpPr>
            <p:cNvPr id="8225" name="Line 77"/>
            <p:cNvSpPr/>
            <p:nvPr/>
          </p:nvSpPr>
          <p:spPr>
            <a:xfrm>
              <a:off x="3840" y="576"/>
              <a:ext cx="912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6" name="Text Box 78"/>
            <p:cNvSpPr txBox="1"/>
            <p:nvPr/>
          </p:nvSpPr>
          <p:spPr>
            <a:xfrm>
              <a:off x="4203" y="268"/>
              <a:ext cx="271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36943" name="Group 79"/>
          <p:cNvGrpSpPr/>
          <p:nvPr/>
        </p:nvGrpSpPr>
        <p:grpSpPr>
          <a:xfrm>
            <a:off x="5768975" y="4187825"/>
            <a:ext cx="3933825" cy="1892300"/>
            <a:chOff x="2736" y="172"/>
            <a:chExt cx="2478" cy="1192"/>
          </a:xfrm>
        </p:grpSpPr>
        <p:sp>
          <p:nvSpPr>
            <p:cNvPr id="8220" name="Line 80"/>
            <p:cNvSpPr/>
            <p:nvPr/>
          </p:nvSpPr>
          <p:spPr>
            <a:xfrm>
              <a:off x="2736" y="1104"/>
              <a:ext cx="2352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1" name="Line 81"/>
            <p:cNvSpPr/>
            <p:nvPr/>
          </p:nvSpPr>
          <p:spPr>
            <a:xfrm flipH="1" flipV="1">
              <a:off x="3216" y="240"/>
              <a:ext cx="0" cy="1056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2" name="Text Box 82"/>
            <p:cNvSpPr txBox="1"/>
            <p:nvPr/>
          </p:nvSpPr>
          <p:spPr>
            <a:xfrm>
              <a:off x="3243" y="172"/>
              <a:ext cx="23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223" name="Text Box 83"/>
            <p:cNvSpPr txBox="1"/>
            <p:nvPr/>
          </p:nvSpPr>
          <p:spPr>
            <a:xfrm>
              <a:off x="5059" y="1084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8224" name="Text Box 84"/>
            <p:cNvSpPr txBox="1"/>
            <p:nvPr/>
          </p:nvSpPr>
          <p:spPr>
            <a:xfrm>
              <a:off x="3228" y="1132"/>
              <a:ext cx="18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36949" name="Line 85"/>
          <p:cNvSpPr/>
          <p:nvPr/>
        </p:nvSpPr>
        <p:spPr>
          <a:xfrm>
            <a:off x="5464175" y="5667375"/>
            <a:ext cx="1066800" cy="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0" name="Text Box 86"/>
          <p:cNvSpPr txBox="1"/>
          <p:nvPr/>
        </p:nvSpPr>
        <p:spPr>
          <a:xfrm>
            <a:off x="6743700" y="4808696"/>
            <a:ext cx="869950" cy="82994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4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?</a:t>
            </a:r>
            <a:endParaRPr lang="en-US" altLang="zh-CN" sz="48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6951" name="Freeform 87"/>
          <p:cNvSpPr/>
          <p:nvPr/>
        </p:nvSpPr>
        <p:spPr>
          <a:xfrm>
            <a:off x="6534150" y="4819650"/>
            <a:ext cx="1052513" cy="841375"/>
          </a:xfrm>
          <a:custGeom>
            <a:avLst/>
            <a:gdLst/>
            <a:ahLst/>
            <a:cxnLst>
              <a:cxn ang="0">
                <a:pos x="0" y="841375"/>
              </a:cxn>
              <a:cxn ang="0">
                <a:pos x="149225" y="438150"/>
              </a:cxn>
              <a:cxn ang="0">
                <a:pos x="349250" y="142875"/>
              </a:cxn>
              <a:cxn ang="0">
                <a:pos x="649288" y="33338"/>
              </a:cxn>
              <a:cxn ang="0">
                <a:pos x="923925" y="4763"/>
              </a:cxn>
              <a:cxn ang="0">
                <a:pos x="1052513" y="4763"/>
              </a:cxn>
            </a:cxnLst>
            <a:rect l="0" t="0" r="0" b="0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38100" cap="flat" cmpd="sng">
            <a:solidFill>
              <a:srgbClr val="00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6952" name="Group 88"/>
          <p:cNvGrpSpPr/>
          <p:nvPr/>
        </p:nvGrpSpPr>
        <p:grpSpPr>
          <a:xfrm>
            <a:off x="5446713" y="4451350"/>
            <a:ext cx="3543300" cy="1217613"/>
            <a:chOff x="2556" y="333"/>
            <a:chExt cx="2232" cy="767"/>
          </a:xfrm>
        </p:grpSpPr>
        <p:grpSp>
          <p:nvGrpSpPr>
            <p:cNvPr id="8212" name="Group 89"/>
            <p:cNvGrpSpPr/>
            <p:nvPr/>
          </p:nvGrpSpPr>
          <p:grpSpPr>
            <a:xfrm>
              <a:off x="2556" y="570"/>
              <a:ext cx="2232" cy="530"/>
              <a:chOff x="2556" y="570"/>
              <a:chExt cx="2232" cy="530"/>
            </a:xfrm>
          </p:grpSpPr>
          <p:sp>
            <p:nvSpPr>
              <p:cNvPr id="8214" name="Line 90"/>
              <p:cNvSpPr/>
              <p:nvPr/>
            </p:nvSpPr>
            <p:spPr>
              <a:xfrm>
                <a:off x="2556" y="1080"/>
                <a:ext cx="648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5" name="Line 91"/>
              <p:cNvSpPr/>
              <p:nvPr/>
            </p:nvSpPr>
            <p:spPr>
              <a:xfrm>
                <a:off x="3876" y="1092"/>
                <a:ext cx="912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6" name="Freeform 92"/>
              <p:cNvSpPr/>
              <p:nvPr/>
            </p:nvSpPr>
            <p:spPr>
              <a:xfrm flipV="1">
                <a:off x="3218" y="570"/>
                <a:ext cx="663" cy="530"/>
              </a:xfrm>
              <a:custGeom>
                <a:avLst/>
                <a:gdLst/>
                <a:ahLst/>
                <a:cxnLst>
                  <a:cxn ang="0">
                    <a:pos x="0" y="530"/>
                  </a:cxn>
                  <a:cxn ang="0">
                    <a:pos x="94" y="276"/>
                  </a:cxn>
                  <a:cxn ang="0">
                    <a:pos x="220" y="90"/>
                  </a:cxn>
                  <a:cxn ang="0">
                    <a:pos x="409" y="21"/>
                  </a:cxn>
                  <a:cxn ang="0">
                    <a:pos x="582" y="3"/>
                  </a:cxn>
                  <a:cxn ang="0">
                    <a:pos x="663" y="3"/>
                  </a:cxn>
                </a:cxnLst>
                <a:rect l="0" t="0" r="0" b="0"/>
                <a:pathLst>
                  <a:path w="663" h="530">
                    <a:moveTo>
                      <a:pt x="0" y="530"/>
                    </a:moveTo>
                    <a:cubicBezTo>
                      <a:pt x="16" y="488"/>
                      <a:pt x="57" y="349"/>
                      <a:pt x="94" y="276"/>
                    </a:cubicBezTo>
                    <a:cubicBezTo>
                      <a:pt x="131" y="203"/>
                      <a:pt x="168" y="132"/>
                      <a:pt x="220" y="90"/>
                    </a:cubicBezTo>
                    <a:cubicBezTo>
                      <a:pt x="272" y="48"/>
                      <a:pt x="349" y="36"/>
                      <a:pt x="409" y="21"/>
                    </a:cubicBezTo>
                    <a:cubicBezTo>
                      <a:pt x="469" y="6"/>
                      <a:pt x="540" y="6"/>
                      <a:pt x="582" y="3"/>
                    </a:cubicBezTo>
                    <a:cubicBezTo>
                      <a:pt x="624" y="0"/>
                      <a:pt x="651" y="3"/>
                      <a:pt x="663" y="3"/>
                    </a:cubicBezTo>
                  </a:path>
                </a:pathLst>
              </a:custGeom>
              <a:noFill/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17" name="Line 93"/>
              <p:cNvSpPr/>
              <p:nvPr/>
            </p:nvSpPr>
            <p:spPr>
              <a:xfrm>
                <a:off x="3204" y="612"/>
                <a:ext cx="12" cy="45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8" name="Line 94"/>
              <p:cNvSpPr/>
              <p:nvPr/>
            </p:nvSpPr>
            <p:spPr>
              <a:xfrm flipV="1">
                <a:off x="3456" y="828"/>
                <a:ext cx="1032" cy="204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9" name="Text Box 95"/>
              <p:cNvSpPr txBox="1"/>
              <p:nvPr/>
            </p:nvSpPr>
            <p:spPr>
              <a:xfrm>
                <a:off x="4436" y="664"/>
                <a:ext cx="178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graphicFrame>
          <p:nvGraphicFramePr>
            <p:cNvPr id="8213" name="Object 96"/>
            <p:cNvGraphicFramePr>
              <a:graphicFrameLocks noChangeAspect="1"/>
            </p:cNvGraphicFramePr>
            <p:nvPr/>
          </p:nvGraphicFramePr>
          <p:xfrm>
            <a:off x="2789" y="333"/>
            <a:ext cx="306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" name="" r:id="rId1" imgW="257175" imgH="400050" progId="Equation.3">
                    <p:embed/>
                  </p:oleObj>
                </mc:Choice>
                <mc:Fallback>
                  <p:oleObj name="" r:id="rId1" imgW="257175" imgH="400050" progId="Equation.3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789" y="333"/>
                          <a:ext cx="306" cy="46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961" name="AutoShape 97" descr="羊皮纸"/>
          <p:cNvSpPr/>
          <p:nvPr/>
        </p:nvSpPr>
        <p:spPr>
          <a:xfrm>
            <a:off x="2711450" y="5964238"/>
            <a:ext cx="2087563" cy="503237"/>
          </a:xfrm>
          <a:prstGeom prst="wedgeRoundRectCallout">
            <a:avLst>
              <a:gd name="adj1" fmla="val 155324"/>
              <a:gd name="adj2" fmla="val -98579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有一过渡期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36962" name="Text Box 98"/>
          <p:cNvSpPr txBox="1"/>
          <p:nvPr/>
        </p:nvSpPr>
        <p:spPr>
          <a:xfrm>
            <a:off x="2311083" y="714375"/>
            <a:ext cx="1582737" cy="368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电容电路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6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6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36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36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6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6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0" dur="2000"/>
                                        <p:tgtEl>
                                          <p:spTgt spid="36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6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bldLvl="0" animBg="1"/>
      <p:bldP spid="36869" grpId="0"/>
      <p:bldP spid="36870" grpId="0"/>
      <p:bldP spid="36904" grpId="0" bldLvl="0" animBg="1"/>
      <p:bldP spid="36934" grpId="0" build="p"/>
      <p:bldP spid="36935" grpId="0" build="p"/>
      <p:bldP spid="36936" grpId="0" build="p"/>
      <p:bldP spid="36950" grpId="0"/>
      <p:bldP spid="36961" grpId="0" bldLvl="0" animBg="1"/>
      <p:bldP spid="36962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287145" y="774065"/>
            <a:ext cx="4106863" cy="3000375"/>
            <a:chOff x="112" y="850"/>
            <a:chExt cx="2587" cy="1890"/>
          </a:xfrm>
        </p:grpSpPr>
        <p:sp>
          <p:nvSpPr>
            <p:cNvPr id="3" name="Rectangle 5"/>
            <p:cNvSpPr/>
            <p:nvPr>
              <p:custDataLst>
                <p:tags r:id="rId1"/>
              </p:custDataLst>
            </p:nvPr>
          </p:nvSpPr>
          <p:spPr>
            <a:xfrm>
              <a:off x="646" y="1356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" name="Line 6"/>
            <p:cNvSpPr/>
            <p:nvPr>
              <p:custDataLst>
                <p:tags r:id="rId2"/>
              </p:custDataLst>
            </p:nvPr>
          </p:nvSpPr>
          <p:spPr>
            <a:xfrm>
              <a:off x="1449" y="2016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" name="Line 7"/>
            <p:cNvSpPr/>
            <p:nvPr>
              <p:custDataLst>
                <p:tags r:id="rId3"/>
              </p:custDataLst>
            </p:nvPr>
          </p:nvSpPr>
          <p:spPr>
            <a:xfrm>
              <a:off x="1449" y="2124"/>
              <a:ext cx="3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" name="Line 8"/>
            <p:cNvSpPr/>
            <p:nvPr>
              <p:custDataLst>
                <p:tags r:id="rId4"/>
              </p:custDataLst>
            </p:nvPr>
          </p:nvSpPr>
          <p:spPr>
            <a:xfrm>
              <a:off x="1591" y="1356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" name="Line 9"/>
            <p:cNvSpPr/>
            <p:nvPr>
              <p:custDataLst>
                <p:tags r:id="rId5"/>
              </p:custDataLst>
            </p:nvPr>
          </p:nvSpPr>
          <p:spPr>
            <a:xfrm>
              <a:off x="1591" y="2124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" name="Rectangle 10"/>
            <p:cNvSpPr/>
            <p:nvPr>
              <p:custDataLst>
                <p:tags r:id="rId6"/>
              </p:custDataLst>
            </p:nvPr>
          </p:nvSpPr>
          <p:spPr>
            <a:xfrm rot="5400000">
              <a:off x="1451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9" name="Group 11"/>
            <p:cNvGrpSpPr/>
            <p:nvPr/>
          </p:nvGrpSpPr>
          <p:grpSpPr>
            <a:xfrm rot="10800000">
              <a:off x="355" y="1583"/>
              <a:ext cx="442" cy="722"/>
              <a:chOff x="1734" y="2921"/>
              <a:chExt cx="442" cy="722"/>
            </a:xfrm>
          </p:grpSpPr>
          <p:grpSp>
            <p:nvGrpSpPr>
              <p:cNvPr id="10" name="Group 12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11" name="Oval 13"/>
                <p:cNvSpPr/>
                <p:nvPr>
                  <p:custDataLst>
                    <p:tags r:id="rId7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2" name="Line 14"/>
                <p:cNvSpPr/>
                <p:nvPr>
                  <p:custDataLst>
                    <p:tags r:id="rId8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3" name="Text Box 1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4" name="Text Box 1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5" name="Rectangle 17"/>
            <p:cNvSpPr/>
            <p:nvPr>
              <p:custDataLst>
                <p:tags r:id="rId11"/>
              </p:custDataLst>
            </p:nvPr>
          </p:nvSpPr>
          <p:spPr>
            <a:xfrm>
              <a:off x="1024" y="129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16" name="Group 18"/>
            <p:cNvGrpSpPr/>
            <p:nvPr/>
          </p:nvGrpSpPr>
          <p:grpSpPr>
            <a:xfrm>
              <a:off x="2098" y="1848"/>
              <a:ext cx="194" cy="456"/>
              <a:chOff x="4347" y="2084"/>
              <a:chExt cx="320" cy="456"/>
            </a:xfrm>
          </p:grpSpPr>
          <p:sp>
            <p:nvSpPr>
              <p:cNvPr id="17" name="Oval 19"/>
              <p:cNvSpPr/>
              <p:nvPr>
                <p:custDataLst>
                  <p:tags r:id="rId12"/>
                </p:custDataLst>
              </p:nvPr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8" name="Oval 20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9" name="Oval 21"/>
              <p:cNvSpPr/>
              <p:nvPr>
                <p:custDataLst>
                  <p:tags r:id="rId14"/>
                </p:custDataLst>
              </p:nvPr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0" name="Oval 22"/>
              <p:cNvSpPr/>
              <p:nvPr>
                <p:custDataLst>
                  <p:tags r:id="rId15"/>
                </p:custDataLst>
              </p:nvPr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21" name="Rectangle 23" descr="蓝色砂纸"/>
              <p:cNvSpPr/>
              <p:nvPr>
                <p:custDataLst>
                  <p:tags r:id="rId16"/>
                </p:custDataLst>
              </p:nvPr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7"/>
              </a:blipFill>
              <a:ln w="9525">
                <a:noFill/>
              </a:ln>
            </p:spPr>
            <p:txBody>
              <a:bodyPr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22" name="Rectangle 24"/>
            <p:cNvSpPr/>
            <p:nvPr>
              <p:custDataLst>
                <p:tags r:id="rId18"/>
              </p:custDataLst>
            </p:nvPr>
          </p:nvSpPr>
          <p:spPr>
            <a:xfrm rot="5400000">
              <a:off x="2068" y="152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3" name="Line 25"/>
            <p:cNvSpPr/>
            <p:nvPr>
              <p:custDataLst>
                <p:tags r:id="rId19"/>
              </p:custDataLst>
            </p:nvPr>
          </p:nvSpPr>
          <p:spPr>
            <a:xfrm>
              <a:off x="832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" name="Line 26"/>
            <p:cNvSpPr/>
            <p:nvPr>
              <p:custDataLst>
                <p:tags r:id="rId20"/>
              </p:custDataLst>
            </p:nvPr>
          </p:nvSpPr>
          <p:spPr>
            <a:xfrm>
              <a:off x="1591" y="1104"/>
              <a:ext cx="0" cy="253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" name="Line 27"/>
            <p:cNvSpPr/>
            <p:nvPr>
              <p:custDataLst>
                <p:tags r:id="rId21"/>
              </p:custDataLst>
            </p:nvPr>
          </p:nvSpPr>
          <p:spPr>
            <a:xfrm>
              <a:off x="821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6" name="Line 28"/>
            <p:cNvSpPr/>
            <p:nvPr>
              <p:custDataLst>
                <p:tags r:id="rId22"/>
              </p:custDataLst>
            </p:nvPr>
          </p:nvSpPr>
          <p:spPr>
            <a:xfrm>
              <a:off x="1373" y="1104"/>
              <a:ext cx="22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" name="Oval 29"/>
            <p:cNvSpPr/>
            <p:nvPr>
              <p:custDataLst>
                <p:tags r:id="rId23"/>
              </p:custDataLst>
            </p:nvPr>
          </p:nvSpPr>
          <p:spPr>
            <a:xfrm>
              <a:off x="1026" y="106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8" name="Oval 30"/>
            <p:cNvSpPr/>
            <p:nvPr>
              <p:custDataLst>
                <p:tags r:id="rId24"/>
              </p:custDataLst>
            </p:nvPr>
          </p:nvSpPr>
          <p:spPr>
            <a:xfrm>
              <a:off x="1350" y="1079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9" name="Line 31"/>
            <p:cNvSpPr/>
            <p:nvPr>
              <p:custDataLst>
                <p:tags r:id="rId25"/>
              </p:custDataLst>
            </p:nvPr>
          </p:nvSpPr>
          <p:spPr>
            <a:xfrm rot="-1233363">
              <a:off x="1036" y="1009"/>
              <a:ext cx="376" cy="1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" name="Arc 32"/>
            <p:cNvSpPr/>
            <p:nvPr>
              <p:custDataLst>
                <p:tags r:id="rId26"/>
              </p:custDataLst>
            </p:nvPr>
          </p:nvSpPr>
          <p:spPr>
            <a:xfrm>
              <a:off x="1075" y="886"/>
              <a:ext cx="161" cy="2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8" y="214"/>
                </a:cxn>
                <a:cxn ang="0">
                  <a:pos x="0" y="180"/>
                </a:cxn>
              </a:cxnLst>
              <a:pathLst>
                <a:path w="21600" h="25664" fill="none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</a:path>
                <a:path w="21600" h="25664" stroke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963"/>
                    <a:pt x="21470" y="24324"/>
                    <a:pt x="21214" y="25664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" name="Text Box 33"/>
            <p:cNvSpPr txBox="1"/>
            <p:nvPr>
              <p:custDataLst>
                <p:tags r:id="rId27"/>
              </p:custDataLst>
            </p:nvPr>
          </p:nvSpPr>
          <p:spPr>
            <a:xfrm>
              <a:off x="112" y="1808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2" name="Text Box 34"/>
            <p:cNvSpPr txBox="1"/>
            <p:nvPr>
              <p:custDataLst>
                <p:tags r:id="rId28"/>
              </p:custDataLst>
            </p:nvPr>
          </p:nvSpPr>
          <p:spPr>
            <a:xfrm>
              <a:off x="761" y="1832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3" name="Text Box 35"/>
            <p:cNvSpPr txBox="1"/>
            <p:nvPr>
              <p:custDataLst>
                <p:tags r:id="rId29"/>
              </p:custDataLst>
            </p:nvPr>
          </p:nvSpPr>
          <p:spPr>
            <a:xfrm>
              <a:off x="1233" y="1519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6"/>
            <p:cNvSpPr txBox="1"/>
            <p:nvPr>
              <p:custDataLst>
                <p:tags r:id="rId30"/>
              </p:custDataLst>
            </p:nvPr>
          </p:nvSpPr>
          <p:spPr>
            <a:xfrm>
              <a:off x="1869" y="1327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5" name="Text Box 37"/>
            <p:cNvSpPr txBox="1"/>
            <p:nvPr>
              <p:custDataLst>
                <p:tags r:id="rId31"/>
              </p:custDataLst>
            </p:nvPr>
          </p:nvSpPr>
          <p:spPr>
            <a:xfrm>
              <a:off x="801" y="1351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3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6" name="Text Box 38"/>
            <p:cNvSpPr txBox="1"/>
            <p:nvPr>
              <p:custDataLst>
                <p:tags r:id="rId32"/>
              </p:custDataLst>
            </p:nvPr>
          </p:nvSpPr>
          <p:spPr>
            <a:xfrm>
              <a:off x="827" y="85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37" name="Text Box 39"/>
            <p:cNvSpPr txBox="1"/>
            <p:nvPr>
              <p:custDataLst>
                <p:tags r:id="rId33"/>
              </p:custDataLst>
            </p:nvPr>
          </p:nvSpPr>
          <p:spPr>
            <a:xfrm>
              <a:off x="1016" y="1045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2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8" name="Text Box 40"/>
            <p:cNvSpPr txBox="1"/>
            <p:nvPr>
              <p:custDataLst>
                <p:tags r:id="rId34"/>
              </p:custDataLst>
            </p:nvPr>
          </p:nvSpPr>
          <p:spPr>
            <a:xfrm>
              <a:off x="2315" y="13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39" name="Text Box 41"/>
            <p:cNvSpPr txBox="1"/>
            <p:nvPr>
              <p:custDataLst>
                <p:tags r:id="rId35"/>
              </p:custDataLst>
            </p:nvPr>
          </p:nvSpPr>
          <p:spPr>
            <a:xfrm>
              <a:off x="1649" y="150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42"/>
            <p:cNvSpPr txBox="1"/>
            <p:nvPr>
              <p:custDataLst>
                <p:tags r:id="rId36"/>
              </p:custDataLst>
            </p:nvPr>
          </p:nvSpPr>
          <p:spPr>
            <a:xfrm>
              <a:off x="1179" y="1906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1" name="Text Box 43"/>
            <p:cNvSpPr txBox="1"/>
            <p:nvPr>
              <p:custDataLst>
                <p:tags r:id="rId37"/>
              </p:custDataLst>
            </p:nvPr>
          </p:nvSpPr>
          <p:spPr>
            <a:xfrm>
              <a:off x="1312" y="177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2" name="Text Box 44"/>
            <p:cNvSpPr txBox="1"/>
            <p:nvPr>
              <p:custDataLst>
                <p:tags r:id="rId38"/>
              </p:custDataLst>
            </p:nvPr>
          </p:nvSpPr>
          <p:spPr>
            <a:xfrm>
              <a:off x="1345" y="2108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3" name="Line 45"/>
            <p:cNvSpPr/>
            <p:nvPr>
              <p:custDataLst>
                <p:tags r:id="rId39"/>
              </p:custDataLst>
            </p:nvPr>
          </p:nvSpPr>
          <p:spPr>
            <a:xfrm>
              <a:off x="1591" y="1867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4" name="Text Box 46"/>
            <p:cNvSpPr txBox="1"/>
            <p:nvPr>
              <p:custDataLst>
                <p:tags r:id="rId40"/>
              </p:custDataLst>
            </p:nvPr>
          </p:nvSpPr>
          <p:spPr>
            <a:xfrm>
              <a:off x="1636" y="1708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" name="Text Box 47"/>
            <p:cNvSpPr txBox="1"/>
            <p:nvPr>
              <p:custDataLst>
                <p:tags r:id="rId41"/>
              </p:custDataLst>
            </p:nvPr>
          </p:nvSpPr>
          <p:spPr>
            <a:xfrm>
              <a:off x="1937" y="1879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" name="Text Box 48"/>
            <p:cNvSpPr txBox="1"/>
            <p:nvPr>
              <p:custDataLst>
                <p:tags r:id="rId42"/>
              </p:custDataLst>
            </p:nvPr>
          </p:nvSpPr>
          <p:spPr>
            <a:xfrm>
              <a:off x="2008" y="1684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7" name="Text Box 49"/>
            <p:cNvSpPr txBox="1"/>
            <p:nvPr>
              <p:custDataLst>
                <p:tags r:id="rId43"/>
              </p:custDataLst>
            </p:nvPr>
          </p:nvSpPr>
          <p:spPr>
            <a:xfrm>
              <a:off x="2052" y="2132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8" name="Text Box 50"/>
            <p:cNvSpPr txBox="1"/>
            <p:nvPr>
              <p:custDataLst>
                <p:tags r:id="rId44"/>
              </p:custDataLst>
            </p:nvPr>
          </p:nvSpPr>
          <p:spPr>
            <a:xfrm>
              <a:off x="2310" y="1651"/>
              <a:ext cx="33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9" name="Line 51"/>
            <p:cNvSpPr/>
            <p:nvPr>
              <p:custDataLst>
                <p:tags r:id="rId45"/>
              </p:custDataLst>
            </p:nvPr>
          </p:nvSpPr>
          <p:spPr>
            <a:xfrm>
              <a:off x="2218" y="1760"/>
              <a:ext cx="0" cy="8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0" name="Line 52"/>
            <p:cNvSpPr/>
            <p:nvPr>
              <p:custDataLst>
                <p:tags r:id="rId46"/>
              </p:custDataLst>
            </p:nvPr>
          </p:nvSpPr>
          <p:spPr>
            <a:xfrm flipV="1">
              <a:off x="653" y="1567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1" name="Text Box 53"/>
            <p:cNvSpPr txBox="1"/>
            <p:nvPr>
              <p:custDataLst>
                <p:tags r:id="rId47"/>
              </p:custDataLst>
            </p:nvPr>
          </p:nvSpPr>
          <p:spPr>
            <a:xfrm>
              <a:off x="454" y="1345"/>
              <a:ext cx="414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2" name="Text Box 54"/>
            <p:cNvSpPr txBox="1"/>
            <p:nvPr>
              <p:custDataLst>
                <p:tags r:id="rId48"/>
              </p:custDataLst>
            </p:nvPr>
          </p:nvSpPr>
          <p:spPr>
            <a:xfrm>
              <a:off x="1311" y="2452"/>
              <a:ext cx="508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(a)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53" name="Group 55"/>
          <p:cNvGrpSpPr/>
          <p:nvPr/>
        </p:nvGrpSpPr>
        <p:grpSpPr>
          <a:xfrm>
            <a:off x="5311458" y="1280478"/>
            <a:ext cx="4525962" cy="2471737"/>
            <a:chOff x="2839" y="235"/>
            <a:chExt cx="2851" cy="1557"/>
          </a:xfrm>
        </p:grpSpPr>
        <p:sp>
          <p:nvSpPr>
            <p:cNvPr id="54" name="Text Box 56"/>
            <p:cNvSpPr txBox="1"/>
            <p:nvPr>
              <p:custDataLst>
                <p:tags r:id="rId49"/>
              </p:custDataLst>
            </p:nvPr>
          </p:nvSpPr>
          <p:spPr>
            <a:xfrm>
              <a:off x="5071" y="715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5" name="Text Box 57"/>
            <p:cNvSpPr txBox="1"/>
            <p:nvPr>
              <p:custDataLst>
                <p:tags r:id="rId50"/>
              </p:custDataLst>
            </p:nvPr>
          </p:nvSpPr>
          <p:spPr>
            <a:xfrm>
              <a:off x="5103" y="1091"/>
              <a:ext cx="315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56" name="Rectangle 58"/>
            <p:cNvSpPr/>
            <p:nvPr>
              <p:custDataLst>
                <p:tags r:id="rId51"/>
              </p:custDataLst>
            </p:nvPr>
          </p:nvSpPr>
          <p:spPr>
            <a:xfrm>
              <a:off x="3373" y="408"/>
              <a:ext cx="1576" cy="1044"/>
            </a:xfrm>
            <a:prstGeom prst="rect">
              <a:avLst/>
            </a:prstGeom>
            <a:noFill/>
            <a:ln w="9525" cap="sq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57" name="Line 59"/>
            <p:cNvSpPr/>
            <p:nvPr>
              <p:custDataLst>
                <p:tags r:id="rId52"/>
              </p:custDataLst>
            </p:nvPr>
          </p:nvSpPr>
          <p:spPr>
            <a:xfrm>
              <a:off x="4318" y="408"/>
              <a:ext cx="0" cy="66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" name="Line 60"/>
            <p:cNvSpPr/>
            <p:nvPr>
              <p:custDataLst>
                <p:tags r:id="rId53"/>
              </p:custDataLst>
            </p:nvPr>
          </p:nvSpPr>
          <p:spPr>
            <a:xfrm>
              <a:off x="4318" y="1176"/>
              <a:ext cx="0" cy="276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9" name="Rectangle 61"/>
            <p:cNvSpPr/>
            <p:nvPr>
              <p:custDataLst>
                <p:tags r:id="rId54"/>
              </p:custDataLst>
            </p:nvPr>
          </p:nvSpPr>
          <p:spPr>
            <a:xfrm rot="5400000">
              <a:off x="4178" y="57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60" name="Group 62"/>
            <p:cNvGrpSpPr/>
            <p:nvPr/>
          </p:nvGrpSpPr>
          <p:grpSpPr>
            <a:xfrm rot="10800000">
              <a:off x="3070" y="635"/>
              <a:ext cx="442" cy="722"/>
              <a:chOff x="1734" y="2921"/>
              <a:chExt cx="442" cy="722"/>
            </a:xfrm>
          </p:grpSpPr>
          <p:grpSp>
            <p:nvGrpSpPr>
              <p:cNvPr id="61" name="Group 63"/>
              <p:cNvGrpSpPr/>
              <p:nvPr/>
            </p:nvGrpSpPr>
            <p:grpSpPr>
              <a:xfrm>
                <a:off x="1734" y="3101"/>
                <a:ext cx="288" cy="363"/>
                <a:chOff x="1799" y="2590"/>
                <a:chExt cx="288" cy="363"/>
              </a:xfrm>
            </p:grpSpPr>
            <p:sp>
              <p:nvSpPr>
                <p:cNvPr id="62" name="Oval 64"/>
                <p:cNvSpPr/>
                <p:nvPr>
                  <p:custDataLst>
                    <p:tags r:id="rId55"/>
                  </p:custDataLst>
                </p:nvPr>
              </p:nvSpPr>
              <p:spPr>
                <a:xfrm rot="5400000">
                  <a:off x="1799" y="2616"/>
                  <a:ext cx="288" cy="288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63" name="Line 65"/>
                <p:cNvSpPr/>
                <p:nvPr>
                  <p:custDataLst>
                    <p:tags r:id="rId56"/>
                  </p:custDataLst>
                </p:nvPr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4" name="Text Box 66"/>
              <p:cNvSpPr txBox="1"/>
              <p:nvPr>
                <p:custDataLst>
                  <p:tags r:id="rId57"/>
                </p:custDataLst>
              </p:nvPr>
            </p:nvSpPr>
            <p:spPr>
              <a:xfrm>
                <a:off x="1888" y="2921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65" name="Text Box 67"/>
              <p:cNvSpPr txBox="1"/>
              <p:nvPr>
                <p:custDataLst>
                  <p:tags r:id="rId58"/>
                </p:custDataLst>
              </p:nvPr>
            </p:nvSpPr>
            <p:spPr>
              <a:xfrm>
                <a:off x="1878" y="3355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66" name="Rectangle 68"/>
            <p:cNvSpPr/>
            <p:nvPr>
              <p:custDataLst>
                <p:tags r:id="rId59"/>
              </p:custDataLst>
            </p:nvPr>
          </p:nvSpPr>
          <p:spPr>
            <a:xfrm rot="5400000">
              <a:off x="4795" y="577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7" name="Text Box 69"/>
            <p:cNvSpPr txBox="1"/>
            <p:nvPr>
              <p:custDataLst>
                <p:tags r:id="rId60"/>
              </p:custDataLst>
            </p:nvPr>
          </p:nvSpPr>
          <p:spPr>
            <a:xfrm>
              <a:off x="2839" y="860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12V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68" name="Text Box 70"/>
            <p:cNvSpPr txBox="1"/>
            <p:nvPr>
              <p:custDataLst>
                <p:tags r:id="rId61"/>
              </p:custDataLst>
            </p:nvPr>
          </p:nvSpPr>
          <p:spPr>
            <a:xfrm>
              <a:off x="3488" y="884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69" name="Text Box 71"/>
            <p:cNvSpPr txBox="1"/>
            <p:nvPr>
              <p:custDataLst>
                <p:tags r:id="rId62"/>
              </p:custDataLst>
            </p:nvPr>
          </p:nvSpPr>
          <p:spPr>
            <a:xfrm>
              <a:off x="3960" y="415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70" name="Text Box 72"/>
            <p:cNvSpPr txBox="1"/>
            <p:nvPr>
              <p:custDataLst>
                <p:tags r:id="rId63"/>
              </p:custDataLst>
            </p:nvPr>
          </p:nvSpPr>
          <p:spPr>
            <a:xfrm>
              <a:off x="4944" y="235"/>
              <a:ext cx="5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i="1" dirty="0">
                <a:latin typeface="Times New Roman" panose="02020503050405090304" pitchFamily="18" charset="0"/>
              </a:endParaRPr>
            </a:p>
          </p:txBody>
        </p:sp>
        <p:sp>
          <p:nvSpPr>
            <p:cNvPr id="71" name="Text Box 73"/>
            <p:cNvSpPr txBox="1"/>
            <p:nvPr>
              <p:custDataLst>
                <p:tags r:id="rId64"/>
              </p:custDataLst>
            </p:nvPr>
          </p:nvSpPr>
          <p:spPr>
            <a:xfrm>
              <a:off x="5030" y="491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4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2" name="Text Box 74"/>
            <p:cNvSpPr txBox="1"/>
            <p:nvPr>
              <p:custDataLst>
                <p:tags r:id="rId65"/>
              </p:custDataLst>
            </p:nvPr>
          </p:nvSpPr>
          <p:spPr>
            <a:xfrm>
              <a:off x="4376" y="427"/>
              <a:ext cx="3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73" name="Line 75"/>
            <p:cNvSpPr/>
            <p:nvPr>
              <p:custDataLst>
                <p:tags r:id="rId66"/>
              </p:custDataLst>
            </p:nvPr>
          </p:nvSpPr>
          <p:spPr>
            <a:xfrm>
              <a:off x="4318" y="919"/>
              <a:ext cx="0" cy="84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4" name="Line 76"/>
            <p:cNvSpPr/>
            <p:nvPr>
              <p:custDataLst>
                <p:tags r:id="rId67"/>
              </p:custDataLst>
            </p:nvPr>
          </p:nvSpPr>
          <p:spPr>
            <a:xfrm flipV="1">
              <a:off x="3368" y="619"/>
              <a:ext cx="0" cy="236"/>
            </a:xfrm>
            <a:prstGeom prst="line">
              <a:avLst/>
            </a:prstGeom>
            <a:ln w="9525" cap="sq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5" name="Text Box 77"/>
            <p:cNvSpPr txBox="1"/>
            <p:nvPr>
              <p:custDataLst>
                <p:tags r:id="rId68"/>
              </p:custDataLst>
            </p:nvPr>
          </p:nvSpPr>
          <p:spPr>
            <a:xfrm>
              <a:off x="3548" y="1504"/>
              <a:ext cx="1457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(c)  t=∞</a:t>
              </a: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等效图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" name="Text Box 78"/>
            <p:cNvSpPr txBox="1"/>
            <p:nvPr>
              <p:custDataLst>
                <p:tags r:id="rId69"/>
              </p:custDataLst>
            </p:nvPr>
          </p:nvSpPr>
          <p:spPr>
            <a:xfrm>
              <a:off x="5064" y="852"/>
              <a:ext cx="6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7" name="Text Box 79"/>
            <p:cNvSpPr txBox="1"/>
            <p:nvPr>
              <p:custDataLst>
                <p:tags r:id="rId70"/>
              </p:custDataLst>
            </p:nvPr>
          </p:nvSpPr>
          <p:spPr>
            <a:xfrm>
              <a:off x="3393" y="546"/>
              <a:ext cx="53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8" name="Text Box 80"/>
            <p:cNvSpPr txBox="1"/>
            <p:nvPr>
              <p:custDataLst>
                <p:tags r:id="rId71"/>
              </p:custDataLst>
            </p:nvPr>
          </p:nvSpPr>
          <p:spPr>
            <a:xfrm>
              <a:off x="4330" y="744"/>
              <a:ext cx="53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9" name="Oval 81"/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920" y="896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80" name="Oval 82"/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928" y="117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81" name="Oval 83"/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297" y="1006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82" name="Oval 84"/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297" y="1177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83" name="Text Box 85"/>
          <p:cNvSpPr txBox="1"/>
          <p:nvPr>
            <p:custDataLst>
              <p:tags r:id="rId76"/>
            </p:custDataLst>
          </p:nvPr>
        </p:nvSpPr>
        <p:spPr>
          <a:xfrm>
            <a:off x="2544445" y="5687378"/>
            <a:ext cx="4132263" cy="1004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503050405090304" pitchFamily="18" charset="0"/>
              </a:rPr>
              <a:t>故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)=0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)=0          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   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latin typeface="Times New Roman" panose="02020503050405090304" pitchFamily="18" charset="0"/>
              </a:rPr>
              <a:t>(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)=12/4=3A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84" name="Text Box 86"/>
          <p:cNvSpPr txBox="1"/>
          <p:nvPr>
            <p:custDataLst>
              <p:tags r:id="rId77"/>
            </p:custDataLst>
          </p:nvPr>
        </p:nvSpPr>
        <p:spPr>
          <a:xfrm>
            <a:off x="2460308" y="3926840"/>
            <a:ext cx="659765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>
              <a:spcBef>
                <a:spcPct val="50000"/>
              </a:spcBef>
              <a:buAutoNum type="circleNumDbPlain" startAt="4"/>
            </a:pPr>
            <a:r>
              <a:rPr lang="en-US" altLang="zh-CN" b="1" dirty="0">
                <a:latin typeface="Times New Roman" panose="02020503050405090304" pitchFamily="18" charset="0"/>
              </a:rPr>
              <a:t>t=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 </a:t>
            </a: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时作等效图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c</a:t>
            </a:r>
            <a:endParaRPr lang="en-US" altLang="zh-CN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  <a:p>
            <a:pPr marL="457200" indent="-457200">
              <a:spcBef>
                <a:spcPct val="50000"/>
              </a:spcBef>
              <a:buNone/>
            </a:pP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             </a:t>
            </a: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此时电路重新达到直流稳态</a:t>
            </a:r>
            <a:endParaRPr lang="zh-CN" altLang="en-US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  <a:p>
            <a:pPr marL="457200" indent="-457200">
              <a:spcBef>
                <a:spcPct val="50000"/>
              </a:spcBef>
              <a:buNone/>
            </a:pPr>
            <a:r>
              <a:rPr lang="zh-CN" altLang="en-US" b="1" dirty="0">
                <a:latin typeface="Times New Roman" panose="02020503050405090304" pitchFamily="18" charset="0"/>
                <a:sym typeface="Symbol" panose="05050102010706020507" pitchFamily="18" charset="2"/>
              </a:rPr>
              <a:t>             电容视为开路，电感视为短路。</a:t>
            </a:r>
            <a:endParaRPr lang="zh-CN" altLang="en-US" b="1" dirty="0"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charRg st="42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3">
                                            <p:txEl>
                                              <p:charRg st="42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">
                                            <p:txEl>
                                              <p:charRg st="42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  <p:bldP spid="8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Text Box 4"/>
          <p:cNvSpPr txBox="1"/>
          <p:nvPr/>
        </p:nvSpPr>
        <p:spPr>
          <a:xfrm>
            <a:off x="2324100" y="646748"/>
            <a:ext cx="771525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例：如图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(a)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零状态电路，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于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时刻闭合，作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并求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和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66917" name="Group 5"/>
          <p:cNvGrpSpPr/>
          <p:nvPr/>
        </p:nvGrpSpPr>
        <p:grpSpPr>
          <a:xfrm>
            <a:off x="2379663" y="1580198"/>
            <a:ext cx="3679825" cy="2139950"/>
            <a:chOff x="539" y="833"/>
            <a:chExt cx="2318" cy="1348"/>
          </a:xfrm>
        </p:grpSpPr>
        <p:sp>
          <p:nvSpPr>
            <p:cNvPr id="45098" name="Line 6"/>
            <p:cNvSpPr/>
            <p:nvPr/>
          </p:nvSpPr>
          <p:spPr>
            <a:xfrm>
              <a:off x="688" y="1164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9" name="Line 7"/>
            <p:cNvSpPr/>
            <p:nvPr/>
          </p:nvSpPr>
          <p:spPr>
            <a:xfrm>
              <a:off x="688" y="1560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0" name="Line 8"/>
            <p:cNvSpPr/>
            <p:nvPr/>
          </p:nvSpPr>
          <p:spPr>
            <a:xfrm>
              <a:off x="620" y="1560"/>
              <a:ext cx="13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1" name="Line 9"/>
            <p:cNvSpPr/>
            <p:nvPr/>
          </p:nvSpPr>
          <p:spPr>
            <a:xfrm>
              <a:off x="539" y="1488"/>
              <a:ext cx="30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2" name="Line 10"/>
            <p:cNvSpPr/>
            <p:nvPr/>
          </p:nvSpPr>
          <p:spPr>
            <a:xfrm>
              <a:off x="688" y="1884"/>
              <a:ext cx="167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3" name="Line 11"/>
            <p:cNvSpPr/>
            <p:nvPr/>
          </p:nvSpPr>
          <p:spPr>
            <a:xfrm>
              <a:off x="688" y="1164"/>
              <a:ext cx="235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4" name="Line 12"/>
            <p:cNvSpPr/>
            <p:nvPr/>
          </p:nvSpPr>
          <p:spPr>
            <a:xfrm>
              <a:off x="1220" y="1164"/>
              <a:ext cx="34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5" name="Line 13"/>
            <p:cNvSpPr/>
            <p:nvPr/>
          </p:nvSpPr>
          <p:spPr>
            <a:xfrm>
              <a:off x="1560" y="1014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6" name="Line 14"/>
            <p:cNvSpPr/>
            <p:nvPr/>
          </p:nvSpPr>
          <p:spPr>
            <a:xfrm>
              <a:off x="1677" y="1014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7" name="Line 15"/>
            <p:cNvSpPr/>
            <p:nvPr/>
          </p:nvSpPr>
          <p:spPr>
            <a:xfrm>
              <a:off x="2346" y="1164"/>
              <a:ext cx="0" cy="72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8" name="Line 16"/>
            <p:cNvSpPr/>
            <p:nvPr/>
          </p:nvSpPr>
          <p:spPr>
            <a:xfrm>
              <a:off x="1678" y="1164"/>
              <a:ext cx="68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109" name="Group 17"/>
            <p:cNvGrpSpPr/>
            <p:nvPr/>
          </p:nvGrpSpPr>
          <p:grpSpPr>
            <a:xfrm>
              <a:off x="2240" y="1338"/>
              <a:ext cx="193" cy="448"/>
              <a:chOff x="4347" y="2084"/>
              <a:chExt cx="320" cy="456"/>
            </a:xfrm>
          </p:grpSpPr>
          <p:sp>
            <p:nvSpPr>
              <p:cNvPr id="45129" name="Oval 18"/>
              <p:cNvSpPr/>
              <p:nvPr/>
            </p:nvSpPr>
            <p:spPr>
              <a:xfrm rot="10800000">
                <a:off x="4417" y="2419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5130" name="Oval 19"/>
              <p:cNvSpPr/>
              <p:nvPr/>
            </p:nvSpPr>
            <p:spPr>
              <a:xfrm rot="10800000">
                <a:off x="4418" y="2310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5131" name="Oval 20"/>
              <p:cNvSpPr/>
              <p:nvPr/>
            </p:nvSpPr>
            <p:spPr>
              <a:xfrm rot="10800000">
                <a:off x="4418" y="2201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5132" name="Oval 21"/>
              <p:cNvSpPr/>
              <p:nvPr/>
            </p:nvSpPr>
            <p:spPr>
              <a:xfrm rot="10800000">
                <a:off x="4418" y="2088"/>
                <a:ext cx="249" cy="107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5133" name="Rectangle 22" descr="蓝色砂纸"/>
              <p:cNvSpPr/>
              <p:nvPr/>
            </p:nvSpPr>
            <p:spPr>
              <a:xfrm rot="10800000">
                <a:off x="4347" y="2084"/>
                <a:ext cx="218" cy="456"/>
              </a:xfrm>
              <a:prstGeom prst="rect">
                <a:avLst/>
              </a:prstGeom>
              <a:blipFill rotWithShape="0">
                <a:blip r:embed="rId1"/>
              </a:blipFill>
              <a:ln w="9525">
                <a:noFill/>
              </a:ln>
            </p:spPr>
            <p:txBody>
              <a:bodyPr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45110" name="Rectangle 23"/>
            <p:cNvSpPr/>
            <p:nvPr/>
          </p:nvSpPr>
          <p:spPr>
            <a:xfrm>
              <a:off x="1927" y="110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111" name="Line 24"/>
            <p:cNvSpPr/>
            <p:nvPr/>
          </p:nvSpPr>
          <p:spPr>
            <a:xfrm>
              <a:off x="1814" y="1164"/>
              <a:ext cx="0" cy="72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12" name="Rectangle 25"/>
            <p:cNvSpPr/>
            <p:nvPr/>
          </p:nvSpPr>
          <p:spPr>
            <a:xfrm rot="5400000">
              <a:off x="1662" y="1475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113" name="Oval 26"/>
            <p:cNvSpPr/>
            <p:nvPr/>
          </p:nvSpPr>
          <p:spPr>
            <a:xfrm>
              <a:off x="923" y="1040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114" name="Oval 27"/>
            <p:cNvSpPr/>
            <p:nvPr/>
          </p:nvSpPr>
          <p:spPr>
            <a:xfrm>
              <a:off x="1196" y="1040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115" name="Line 28"/>
            <p:cNvSpPr/>
            <p:nvPr/>
          </p:nvSpPr>
          <p:spPr>
            <a:xfrm flipV="1">
              <a:off x="966" y="1014"/>
              <a:ext cx="273" cy="15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16" name="Freeform 29"/>
            <p:cNvSpPr/>
            <p:nvPr/>
          </p:nvSpPr>
          <p:spPr>
            <a:xfrm rot="1327538">
              <a:off x="1025" y="1061"/>
              <a:ext cx="169" cy="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2" y="21"/>
                </a:cxn>
                <a:cxn ang="0">
                  <a:pos x="169" y="84"/>
                </a:cxn>
              </a:cxnLst>
              <a:rect l="0" t="0" r="0" b="0"/>
              <a:pathLst>
                <a:path w="264" h="96">
                  <a:moveTo>
                    <a:pt x="0" y="0"/>
                  </a:moveTo>
                  <a:cubicBezTo>
                    <a:pt x="50" y="4"/>
                    <a:pt x="100" y="8"/>
                    <a:pt x="144" y="24"/>
                  </a:cubicBezTo>
                  <a:cubicBezTo>
                    <a:pt x="188" y="40"/>
                    <a:pt x="242" y="78"/>
                    <a:pt x="264" y="96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17" name="Text Box 30"/>
            <p:cNvSpPr txBox="1"/>
            <p:nvPr/>
          </p:nvSpPr>
          <p:spPr>
            <a:xfrm>
              <a:off x="813" y="1385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18" name="Text Box 31"/>
            <p:cNvSpPr txBox="1"/>
            <p:nvPr/>
          </p:nvSpPr>
          <p:spPr>
            <a:xfrm>
              <a:off x="729" y="893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19" name="Text Box 32"/>
            <p:cNvSpPr txBox="1"/>
            <p:nvPr/>
          </p:nvSpPr>
          <p:spPr>
            <a:xfrm>
              <a:off x="1317" y="1241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0" name="Text Box 33"/>
            <p:cNvSpPr txBox="1"/>
            <p:nvPr/>
          </p:nvSpPr>
          <p:spPr>
            <a:xfrm>
              <a:off x="1449" y="1505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1" name="Text Box 34"/>
            <p:cNvSpPr txBox="1"/>
            <p:nvPr/>
          </p:nvSpPr>
          <p:spPr>
            <a:xfrm>
              <a:off x="1869" y="833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2" name="Text Box 35"/>
            <p:cNvSpPr txBox="1"/>
            <p:nvPr/>
          </p:nvSpPr>
          <p:spPr>
            <a:xfrm>
              <a:off x="2085" y="1385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3" name="Text Box 36"/>
            <p:cNvSpPr txBox="1"/>
            <p:nvPr/>
          </p:nvSpPr>
          <p:spPr>
            <a:xfrm>
              <a:off x="1401" y="1949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(a)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124" name="Line 37"/>
            <p:cNvSpPr/>
            <p:nvPr/>
          </p:nvSpPr>
          <p:spPr>
            <a:xfrm flipV="1">
              <a:off x="1248" y="1164"/>
              <a:ext cx="21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25" name="Text Box 38"/>
            <p:cNvSpPr txBox="1"/>
            <p:nvPr/>
          </p:nvSpPr>
          <p:spPr>
            <a:xfrm>
              <a:off x="2469" y="1416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126" name="Text Box 39"/>
            <p:cNvSpPr txBox="1"/>
            <p:nvPr/>
          </p:nvSpPr>
          <p:spPr>
            <a:xfrm>
              <a:off x="2468" y="1198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127" name="Text Box 40"/>
            <p:cNvSpPr txBox="1"/>
            <p:nvPr/>
          </p:nvSpPr>
          <p:spPr>
            <a:xfrm>
              <a:off x="2521" y="1644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128" name="Text Box 41"/>
            <p:cNvSpPr txBox="1"/>
            <p:nvPr/>
          </p:nvSpPr>
          <p:spPr>
            <a:xfrm>
              <a:off x="1296" y="845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66954" name="Group 42"/>
          <p:cNvGrpSpPr/>
          <p:nvPr/>
        </p:nvGrpSpPr>
        <p:grpSpPr>
          <a:xfrm>
            <a:off x="6454775" y="1537335"/>
            <a:ext cx="4098925" cy="2106613"/>
            <a:chOff x="3106" y="878"/>
            <a:chExt cx="2582" cy="1327"/>
          </a:xfrm>
        </p:grpSpPr>
        <p:sp>
          <p:nvSpPr>
            <p:cNvPr id="45067" name="Line 43"/>
            <p:cNvSpPr/>
            <p:nvPr/>
          </p:nvSpPr>
          <p:spPr>
            <a:xfrm>
              <a:off x="3255" y="1209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8" name="Line 44"/>
            <p:cNvSpPr/>
            <p:nvPr/>
          </p:nvSpPr>
          <p:spPr>
            <a:xfrm>
              <a:off x="3255" y="1605"/>
              <a:ext cx="0" cy="32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9" name="Line 45"/>
            <p:cNvSpPr/>
            <p:nvPr/>
          </p:nvSpPr>
          <p:spPr>
            <a:xfrm>
              <a:off x="3187" y="1605"/>
              <a:ext cx="13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0" name="Line 46"/>
            <p:cNvSpPr/>
            <p:nvPr/>
          </p:nvSpPr>
          <p:spPr>
            <a:xfrm>
              <a:off x="3106" y="1533"/>
              <a:ext cx="30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1" name="Line 47"/>
            <p:cNvSpPr/>
            <p:nvPr/>
          </p:nvSpPr>
          <p:spPr>
            <a:xfrm>
              <a:off x="3255" y="1929"/>
              <a:ext cx="167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2" name="Line 48"/>
            <p:cNvSpPr/>
            <p:nvPr/>
          </p:nvSpPr>
          <p:spPr>
            <a:xfrm>
              <a:off x="3691" y="1209"/>
              <a:ext cx="34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3" name="Line 49"/>
            <p:cNvSpPr/>
            <p:nvPr/>
          </p:nvSpPr>
          <p:spPr>
            <a:xfrm>
              <a:off x="4245" y="1209"/>
              <a:ext cx="680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4" name="Rectangle 50"/>
            <p:cNvSpPr/>
            <p:nvPr/>
          </p:nvSpPr>
          <p:spPr>
            <a:xfrm>
              <a:off x="4494" y="1150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75" name="Line 51"/>
            <p:cNvSpPr/>
            <p:nvPr/>
          </p:nvSpPr>
          <p:spPr>
            <a:xfrm>
              <a:off x="4381" y="1209"/>
              <a:ext cx="0" cy="72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6" name="Rectangle 52"/>
            <p:cNvSpPr/>
            <p:nvPr/>
          </p:nvSpPr>
          <p:spPr>
            <a:xfrm rot="5400000">
              <a:off x="4229" y="1580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77" name="Oval 53"/>
            <p:cNvSpPr/>
            <p:nvPr/>
          </p:nvSpPr>
          <p:spPr>
            <a:xfrm>
              <a:off x="4225" y="1085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78" name="Text Box 54"/>
            <p:cNvSpPr txBox="1"/>
            <p:nvPr/>
          </p:nvSpPr>
          <p:spPr>
            <a:xfrm>
              <a:off x="3380" y="143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s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79" name="Text Box 55"/>
            <p:cNvSpPr txBox="1"/>
            <p:nvPr/>
          </p:nvSpPr>
          <p:spPr>
            <a:xfrm>
              <a:off x="3224" y="929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K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0" name="Text Box 56"/>
            <p:cNvSpPr txBox="1"/>
            <p:nvPr/>
          </p:nvSpPr>
          <p:spPr>
            <a:xfrm>
              <a:off x="3908" y="1214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1" name="Text Box 57"/>
            <p:cNvSpPr txBox="1"/>
            <p:nvPr/>
          </p:nvSpPr>
          <p:spPr>
            <a:xfrm>
              <a:off x="4016" y="155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2" name="Text Box 58"/>
            <p:cNvSpPr txBox="1"/>
            <p:nvPr/>
          </p:nvSpPr>
          <p:spPr>
            <a:xfrm>
              <a:off x="4436" y="878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3" name="Text Box 59"/>
            <p:cNvSpPr txBox="1"/>
            <p:nvPr/>
          </p:nvSpPr>
          <p:spPr>
            <a:xfrm>
              <a:off x="4652" y="1430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L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4" name="Text Box 60"/>
            <p:cNvSpPr txBox="1"/>
            <p:nvPr/>
          </p:nvSpPr>
          <p:spPr>
            <a:xfrm>
              <a:off x="3764" y="1973"/>
              <a:ext cx="945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(b)   0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+</a:t>
              </a:r>
              <a:r>
                <a:rPr lang="zh-CN" altLang="en-US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图</a:t>
              </a:r>
              <a:endParaRPr lang="zh-CN" altLang="en-US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5085" name="Line 61"/>
            <p:cNvSpPr/>
            <p:nvPr/>
          </p:nvSpPr>
          <p:spPr>
            <a:xfrm flipV="1">
              <a:off x="3248" y="1209"/>
              <a:ext cx="65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6" name="Text Box 62"/>
            <p:cNvSpPr txBox="1"/>
            <p:nvPr/>
          </p:nvSpPr>
          <p:spPr>
            <a:xfrm>
              <a:off x="5012" y="1461"/>
              <a:ext cx="67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L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087" name="Text Box 63"/>
            <p:cNvSpPr txBox="1"/>
            <p:nvPr/>
          </p:nvSpPr>
          <p:spPr>
            <a:xfrm>
              <a:off x="5035" y="1243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088" name="Text Box 64"/>
            <p:cNvSpPr txBox="1"/>
            <p:nvPr/>
          </p:nvSpPr>
          <p:spPr>
            <a:xfrm>
              <a:off x="5088" y="1689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089" name="Text Box 65"/>
            <p:cNvSpPr txBox="1"/>
            <p:nvPr/>
          </p:nvSpPr>
          <p:spPr>
            <a:xfrm>
              <a:off x="3637" y="890"/>
              <a:ext cx="7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5090" name="Oval 66"/>
            <p:cNvSpPr/>
            <p:nvPr/>
          </p:nvSpPr>
          <p:spPr>
            <a:xfrm>
              <a:off x="3982" y="1085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91" name="Line 67"/>
            <p:cNvSpPr/>
            <p:nvPr/>
          </p:nvSpPr>
          <p:spPr>
            <a:xfrm>
              <a:off x="4013" y="1214"/>
              <a:ext cx="231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2" name="Oval 68"/>
            <p:cNvSpPr/>
            <p:nvPr/>
          </p:nvSpPr>
          <p:spPr>
            <a:xfrm>
              <a:off x="3358" y="1085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93" name="Oval 69"/>
            <p:cNvSpPr/>
            <p:nvPr/>
          </p:nvSpPr>
          <p:spPr>
            <a:xfrm>
              <a:off x="3637" y="1085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94" name="Line 70"/>
            <p:cNvSpPr/>
            <p:nvPr/>
          </p:nvSpPr>
          <p:spPr>
            <a:xfrm>
              <a:off x="4925" y="1205"/>
              <a:ext cx="0" cy="25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5" name="Line 71"/>
            <p:cNvSpPr/>
            <p:nvPr/>
          </p:nvSpPr>
          <p:spPr>
            <a:xfrm>
              <a:off x="4925" y="1757"/>
              <a:ext cx="0" cy="19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6" name="Oval 72"/>
            <p:cNvSpPr/>
            <p:nvPr/>
          </p:nvSpPr>
          <p:spPr>
            <a:xfrm>
              <a:off x="4903" y="1337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5097" name="Oval 73"/>
            <p:cNvSpPr/>
            <p:nvPr/>
          </p:nvSpPr>
          <p:spPr>
            <a:xfrm>
              <a:off x="4906" y="1661"/>
              <a:ext cx="43" cy="248"/>
            </a:xfrm>
            <a:prstGeom prst="ellipse">
              <a:avLst/>
            </a:prstGeom>
            <a:solidFill>
              <a:srgbClr val="FFFFFF"/>
            </a:solidFill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</p:grpSp>
      <p:sp>
        <p:nvSpPr>
          <p:cNvPr id="166986" name="Text Box 74"/>
          <p:cNvSpPr txBox="1"/>
          <p:nvPr/>
        </p:nvSpPr>
        <p:spPr>
          <a:xfrm>
            <a:off x="2717800" y="3839210"/>
            <a:ext cx="5943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①  t&lt;0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时，零状态  →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   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</a:t>
            </a:r>
            <a:endParaRPr lang="en-US" altLang="zh-CN" b="1" i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87" name="Text Box 75"/>
          <p:cNvSpPr txBox="1"/>
          <p:nvPr/>
        </p:nvSpPr>
        <p:spPr>
          <a:xfrm>
            <a:off x="2019300" y="3858260"/>
            <a:ext cx="7191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解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: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88" name="Text Box 76"/>
          <p:cNvSpPr txBox="1"/>
          <p:nvPr/>
        </p:nvSpPr>
        <p:spPr>
          <a:xfrm>
            <a:off x="2705100" y="4296410"/>
            <a:ext cx="74104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②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由换路定理有：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   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89" name="Text Box 77"/>
          <p:cNvSpPr txBox="1"/>
          <p:nvPr/>
        </p:nvSpPr>
        <p:spPr>
          <a:xfrm>
            <a:off x="3149600" y="4848860"/>
            <a:ext cx="741045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作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图：     零状态电容→零值电压源 →短路线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                    零状态电感→零值电流源 →开路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90" name="Text Box 78"/>
          <p:cNvSpPr txBox="1"/>
          <p:nvPr/>
        </p:nvSpPr>
        <p:spPr>
          <a:xfrm>
            <a:off x="2689225" y="5787073"/>
            <a:ext cx="69119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③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图有：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s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/R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              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R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s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6991" name="Rectangle 79"/>
          <p:cNvSpPr/>
          <p:nvPr/>
        </p:nvSpPr>
        <p:spPr>
          <a:xfrm>
            <a:off x="3975100" y="6276023"/>
            <a:ext cx="45910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注：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与</a:t>
            </a:r>
            <a:r>
              <a:rPr lang="zh-CN" altLang="en-US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L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在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时刻有突变。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6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6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6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6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6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6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16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6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6" grpId="0"/>
      <p:bldP spid="166986" grpId="0"/>
      <p:bldP spid="166987" grpId="0"/>
      <p:bldP spid="166988" grpId="0"/>
      <p:bldP spid="166989" grpId="0"/>
      <p:bldP spid="166990" grpId="0"/>
      <p:bldP spid="16699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20" name="Group 4"/>
          <p:cNvGrpSpPr/>
          <p:nvPr/>
        </p:nvGrpSpPr>
        <p:grpSpPr>
          <a:xfrm>
            <a:off x="1936750" y="1469073"/>
            <a:ext cx="4545013" cy="2155825"/>
            <a:chOff x="183" y="358"/>
            <a:chExt cx="2863" cy="1358"/>
          </a:xfrm>
        </p:grpSpPr>
        <p:sp>
          <p:nvSpPr>
            <p:cNvPr id="46134" name="Line 5"/>
            <p:cNvSpPr/>
            <p:nvPr/>
          </p:nvSpPr>
          <p:spPr>
            <a:xfrm>
              <a:off x="519" y="672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5" name="Line 6"/>
            <p:cNvSpPr/>
            <p:nvPr/>
          </p:nvSpPr>
          <p:spPr>
            <a:xfrm>
              <a:off x="516" y="1716"/>
              <a:ext cx="186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6" name="Line 7"/>
            <p:cNvSpPr/>
            <p:nvPr/>
          </p:nvSpPr>
          <p:spPr>
            <a:xfrm>
              <a:off x="516" y="672"/>
              <a:ext cx="1317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7" name="Line 8"/>
            <p:cNvSpPr/>
            <p:nvPr/>
          </p:nvSpPr>
          <p:spPr>
            <a:xfrm>
              <a:off x="1014" y="672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8" name="Line 9"/>
            <p:cNvSpPr/>
            <p:nvPr/>
          </p:nvSpPr>
          <p:spPr>
            <a:xfrm>
              <a:off x="1535" y="672"/>
              <a:ext cx="0" cy="678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39" name="Line 10"/>
            <p:cNvSpPr/>
            <p:nvPr/>
          </p:nvSpPr>
          <p:spPr>
            <a:xfrm>
              <a:off x="2370" y="672"/>
              <a:ext cx="0" cy="678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40" name="Line 11"/>
            <p:cNvSpPr/>
            <p:nvPr/>
          </p:nvSpPr>
          <p:spPr>
            <a:xfrm>
              <a:off x="2113" y="672"/>
              <a:ext cx="269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41" name="Oval 12"/>
            <p:cNvSpPr/>
            <p:nvPr/>
          </p:nvSpPr>
          <p:spPr>
            <a:xfrm>
              <a:off x="1821" y="648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42" name="Oval 13"/>
            <p:cNvSpPr/>
            <p:nvPr/>
          </p:nvSpPr>
          <p:spPr>
            <a:xfrm>
              <a:off x="2093" y="646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46143" name="Group 14"/>
            <p:cNvGrpSpPr/>
            <p:nvPr/>
          </p:nvGrpSpPr>
          <p:grpSpPr>
            <a:xfrm>
              <a:off x="387" y="967"/>
              <a:ext cx="288" cy="419"/>
              <a:chOff x="4378" y="2919"/>
              <a:chExt cx="288" cy="419"/>
            </a:xfrm>
          </p:grpSpPr>
          <p:grpSp>
            <p:nvGrpSpPr>
              <p:cNvPr id="46177" name="Group 15"/>
              <p:cNvGrpSpPr/>
              <p:nvPr/>
            </p:nvGrpSpPr>
            <p:grpSpPr>
              <a:xfrm>
                <a:off x="4378" y="3022"/>
                <a:ext cx="288" cy="316"/>
                <a:chOff x="2304" y="2290"/>
                <a:chExt cx="288" cy="316"/>
              </a:xfrm>
            </p:grpSpPr>
            <p:sp>
              <p:nvSpPr>
                <p:cNvPr id="46179" name="Oval 16"/>
                <p:cNvSpPr/>
                <p:nvPr/>
              </p:nvSpPr>
              <p:spPr>
                <a:xfrm>
                  <a:off x="2308" y="2290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6180" name="Line 17"/>
                <p:cNvSpPr/>
                <p:nvPr/>
              </p:nvSpPr>
              <p:spPr>
                <a:xfrm>
                  <a:off x="2304" y="2448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78" name="Line 18"/>
              <p:cNvSpPr/>
              <p:nvPr/>
            </p:nvSpPr>
            <p:spPr>
              <a:xfrm flipV="1">
                <a:off x="4510" y="2919"/>
                <a:ext cx="0" cy="1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144" name="Rectangle 19"/>
            <p:cNvSpPr/>
            <p:nvPr/>
          </p:nvSpPr>
          <p:spPr>
            <a:xfrm rot="5400000">
              <a:off x="850" y="1140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45" name="Rectangle 20"/>
            <p:cNvSpPr/>
            <p:nvPr/>
          </p:nvSpPr>
          <p:spPr>
            <a:xfrm rot="5400000">
              <a:off x="1384" y="836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46" name="Rectangle 21"/>
            <p:cNvSpPr/>
            <p:nvPr/>
          </p:nvSpPr>
          <p:spPr>
            <a:xfrm rot="5400000">
              <a:off x="2218" y="908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46147" name="Group 22"/>
            <p:cNvGrpSpPr/>
            <p:nvPr/>
          </p:nvGrpSpPr>
          <p:grpSpPr>
            <a:xfrm>
              <a:off x="1398" y="1336"/>
              <a:ext cx="300" cy="96"/>
              <a:chOff x="882" y="2784"/>
              <a:chExt cx="300" cy="96"/>
            </a:xfrm>
          </p:grpSpPr>
          <p:sp>
            <p:nvSpPr>
              <p:cNvPr id="46175" name="Line 23"/>
              <p:cNvSpPr/>
              <p:nvPr/>
            </p:nvSpPr>
            <p:spPr>
              <a:xfrm>
                <a:off x="882" y="2784"/>
                <a:ext cx="289" cy="0"/>
              </a:xfrm>
              <a:prstGeom prst="line">
                <a:avLst/>
              </a:prstGeom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6" name="Line 24"/>
              <p:cNvSpPr/>
              <p:nvPr/>
            </p:nvSpPr>
            <p:spPr>
              <a:xfrm>
                <a:off x="893" y="2880"/>
                <a:ext cx="289" cy="0"/>
              </a:xfrm>
              <a:prstGeom prst="line">
                <a:avLst/>
              </a:prstGeom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148" name="Group 25"/>
            <p:cNvGrpSpPr/>
            <p:nvPr/>
          </p:nvGrpSpPr>
          <p:grpSpPr>
            <a:xfrm>
              <a:off x="2219" y="1336"/>
              <a:ext cx="300" cy="96"/>
              <a:chOff x="882" y="2784"/>
              <a:chExt cx="300" cy="96"/>
            </a:xfrm>
          </p:grpSpPr>
          <p:sp>
            <p:nvSpPr>
              <p:cNvPr id="46173" name="Line 26"/>
              <p:cNvSpPr/>
              <p:nvPr/>
            </p:nvSpPr>
            <p:spPr>
              <a:xfrm>
                <a:off x="882" y="2784"/>
                <a:ext cx="289" cy="0"/>
              </a:xfrm>
              <a:prstGeom prst="line">
                <a:avLst/>
              </a:prstGeom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74" name="Line 27"/>
              <p:cNvSpPr/>
              <p:nvPr/>
            </p:nvSpPr>
            <p:spPr>
              <a:xfrm>
                <a:off x="893" y="2880"/>
                <a:ext cx="289" cy="0"/>
              </a:xfrm>
              <a:prstGeom prst="line">
                <a:avLst/>
              </a:prstGeom>
              <a:ln w="9525" cap="sq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149" name="Line 28"/>
            <p:cNvSpPr/>
            <p:nvPr/>
          </p:nvSpPr>
          <p:spPr>
            <a:xfrm>
              <a:off x="1536" y="1432"/>
              <a:ext cx="0" cy="2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50" name="Line 29"/>
            <p:cNvSpPr/>
            <p:nvPr/>
          </p:nvSpPr>
          <p:spPr>
            <a:xfrm>
              <a:off x="2370" y="1432"/>
              <a:ext cx="0" cy="28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51" name="Line 30"/>
            <p:cNvSpPr/>
            <p:nvPr/>
          </p:nvSpPr>
          <p:spPr>
            <a:xfrm flipV="1">
              <a:off x="1833" y="492"/>
              <a:ext cx="230" cy="18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52" name="Freeform 31"/>
            <p:cNvSpPr/>
            <p:nvPr/>
          </p:nvSpPr>
          <p:spPr>
            <a:xfrm>
              <a:off x="1848" y="468"/>
              <a:ext cx="192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2" y="60"/>
                </a:cxn>
                <a:cxn ang="0">
                  <a:pos x="192" y="192"/>
                </a:cxn>
              </a:cxnLst>
              <a:rect l="0" t="0" r="0" b="0"/>
              <a:pathLst>
                <a:path w="192" h="192">
                  <a:moveTo>
                    <a:pt x="0" y="0"/>
                  </a:moveTo>
                  <a:cubicBezTo>
                    <a:pt x="50" y="14"/>
                    <a:pt x="100" y="28"/>
                    <a:pt x="132" y="60"/>
                  </a:cubicBezTo>
                  <a:cubicBezTo>
                    <a:pt x="164" y="92"/>
                    <a:pt x="178" y="142"/>
                    <a:pt x="192" y="192"/>
                  </a:cubicBezTo>
                </a:path>
              </a:pathLst>
            </a:custGeom>
            <a:noFill/>
            <a:ln w="9525" cap="sq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53" name="Text Box 32"/>
            <p:cNvSpPr txBox="1"/>
            <p:nvPr/>
          </p:nvSpPr>
          <p:spPr>
            <a:xfrm>
              <a:off x="516" y="819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5A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4" name="Text Box 33"/>
            <p:cNvSpPr txBox="1"/>
            <p:nvPr/>
          </p:nvSpPr>
          <p:spPr>
            <a:xfrm>
              <a:off x="183" y="1016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55" name="Text Box 34"/>
            <p:cNvSpPr txBox="1"/>
            <p:nvPr/>
          </p:nvSpPr>
          <p:spPr>
            <a:xfrm>
              <a:off x="1015" y="1000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6" name="Text Box 35"/>
            <p:cNvSpPr txBox="1"/>
            <p:nvPr/>
          </p:nvSpPr>
          <p:spPr>
            <a:xfrm>
              <a:off x="1591" y="712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7" name="Text Box 36"/>
            <p:cNvSpPr txBox="1"/>
            <p:nvPr/>
          </p:nvSpPr>
          <p:spPr>
            <a:xfrm>
              <a:off x="2455" y="820"/>
              <a:ext cx="44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8" name="Text Box 37"/>
            <p:cNvSpPr txBox="1"/>
            <p:nvPr/>
          </p:nvSpPr>
          <p:spPr>
            <a:xfrm>
              <a:off x="1147" y="1276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59" name="Text Box 38"/>
            <p:cNvSpPr txBox="1"/>
            <p:nvPr/>
          </p:nvSpPr>
          <p:spPr>
            <a:xfrm>
              <a:off x="1999" y="1324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baseline="-25000" dirty="0"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60" name="Line 39"/>
            <p:cNvSpPr/>
            <p:nvPr/>
          </p:nvSpPr>
          <p:spPr>
            <a:xfrm>
              <a:off x="1003" y="775"/>
              <a:ext cx="0" cy="14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1" name="Line 40"/>
            <p:cNvSpPr/>
            <p:nvPr/>
          </p:nvSpPr>
          <p:spPr>
            <a:xfrm>
              <a:off x="1536" y="1046"/>
              <a:ext cx="0" cy="14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2" name="Line 41"/>
            <p:cNvSpPr/>
            <p:nvPr/>
          </p:nvSpPr>
          <p:spPr>
            <a:xfrm>
              <a:off x="1620" y="672"/>
              <a:ext cx="133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3" name="Text Box 42"/>
            <p:cNvSpPr txBox="1"/>
            <p:nvPr/>
          </p:nvSpPr>
          <p:spPr>
            <a:xfrm>
              <a:off x="1014" y="700"/>
              <a:ext cx="4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4" name="Text Box 43"/>
            <p:cNvSpPr txBox="1"/>
            <p:nvPr/>
          </p:nvSpPr>
          <p:spPr>
            <a:xfrm>
              <a:off x="1608" y="944"/>
              <a:ext cx="4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5" name="Text Box 44"/>
            <p:cNvSpPr txBox="1"/>
            <p:nvPr/>
          </p:nvSpPr>
          <p:spPr>
            <a:xfrm>
              <a:off x="1430" y="358"/>
              <a:ext cx="4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(t)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6" name="Text Box 45"/>
            <p:cNvSpPr txBox="1"/>
            <p:nvPr/>
          </p:nvSpPr>
          <p:spPr>
            <a:xfrm>
              <a:off x="2064" y="384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7" name="Text Box 46"/>
            <p:cNvSpPr txBox="1"/>
            <p:nvPr/>
          </p:nvSpPr>
          <p:spPr>
            <a:xfrm>
              <a:off x="1698" y="1228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c1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8" name="Text Box 47"/>
            <p:cNvSpPr txBox="1"/>
            <p:nvPr/>
          </p:nvSpPr>
          <p:spPr>
            <a:xfrm>
              <a:off x="1687" y="1108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69" name="Text Box 48"/>
            <p:cNvSpPr txBox="1"/>
            <p:nvPr/>
          </p:nvSpPr>
          <p:spPr>
            <a:xfrm>
              <a:off x="1723" y="1432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70" name="Text Box 49"/>
            <p:cNvSpPr txBox="1"/>
            <p:nvPr/>
          </p:nvSpPr>
          <p:spPr>
            <a:xfrm>
              <a:off x="2598" y="1206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c2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71" name="Text Box 50"/>
            <p:cNvSpPr txBox="1"/>
            <p:nvPr/>
          </p:nvSpPr>
          <p:spPr>
            <a:xfrm>
              <a:off x="2599" y="1062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72" name="Text Box 51"/>
            <p:cNvSpPr txBox="1"/>
            <p:nvPr/>
          </p:nvSpPr>
          <p:spPr>
            <a:xfrm>
              <a:off x="2647" y="1444"/>
              <a:ext cx="399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0000FF"/>
                  </a:solidFill>
                  <a:latin typeface="Times New Roman" panose="02020503050405090304" pitchFamily="18" charset="0"/>
                </a:rPr>
                <a:t>-</a:t>
              </a:r>
              <a:endParaRPr lang="en-US" altLang="zh-CN" b="1" dirty="0">
                <a:solidFill>
                  <a:srgbClr val="0000FF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162868" name="Group 52"/>
          <p:cNvGrpSpPr/>
          <p:nvPr/>
        </p:nvGrpSpPr>
        <p:grpSpPr>
          <a:xfrm>
            <a:off x="6334125" y="1515110"/>
            <a:ext cx="4311650" cy="2733675"/>
            <a:chOff x="2863" y="1020"/>
            <a:chExt cx="2716" cy="1722"/>
          </a:xfrm>
        </p:grpSpPr>
        <p:grpSp>
          <p:nvGrpSpPr>
            <p:cNvPr id="46092" name="Group 53"/>
            <p:cNvGrpSpPr/>
            <p:nvPr/>
          </p:nvGrpSpPr>
          <p:grpSpPr>
            <a:xfrm>
              <a:off x="4058" y="1744"/>
              <a:ext cx="446" cy="666"/>
              <a:chOff x="668" y="2861"/>
              <a:chExt cx="446" cy="666"/>
            </a:xfrm>
          </p:grpSpPr>
          <p:grpSp>
            <p:nvGrpSpPr>
              <p:cNvPr id="46129" name="Group 54"/>
              <p:cNvGrpSpPr/>
              <p:nvPr/>
            </p:nvGrpSpPr>
            <p:grpSpPr>
              <a:xfrm>
                <a:off x="668" y="3041"/>
                <a:ext cx="316" cy="363"/>
                <a:chOff x="1785" y="2590"/>
                <a:chExt cx="316" cy="363"/>
              </a:xfrm>
            </p:grpSpPr>
            <p:sp>
              <p:nvSpPr>
                <p:cNvPr id="46132" name="Oval 55"/>
                <p:cNvSpPr/>
                <p:nvPr/>
              </p:nvSpPr>
              <p:spPr>
                <a:xfrm rot="5400000">
                  <a:off x="1803" y="2602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12700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6133" name="Line 56"/>
                <p:cNvSpPr/>
                <p:nvPr/>
              </p:nvSpPr>
              <p:spPr>
                <a:xfrm rot="5400000">
                  <a:off x="1759" y="2771"/>
                  <a:ext cx="36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30" name="Text Box 57"/>
              <p:cNvSpPr txBox="1"/>
              <p:nvPr/>
            </p:nvSpPr>
            <p:spPr>
              <a:xfrm>
                <a:off x="824" y="2861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+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46131" name="Text Box 58"/>
              <p:cNvSpPr txBox="1"/>
              <p:nvPr/>
            </p:nvSpPr>
            <p:spPr>
              <a:xfrm>
                <a:off x="826" y="3295"/>
                <a:ext cx="28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</a:rPr>
                  <a:t>-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46093" name="Line 59"/>
            <p:cNvSpPr/>
            <p:nvPr/>
          </p:nvSpPr>
          <p:spPr>
            <a:xfrm>
              <a:off x="3199" y="1334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4" name="Line 60"/>
            <p:cNvSpPr/>
            <p:nvPr/>
          </p:nvSpPr>
          <p:spPr>
            <a:xfrm>
              <a:off x="3196" y="2378"/>
              <a:ext cx="186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5" name="Line 61"/>
            <p:cNvSpPr/>
            <p:nvPr/>
          </p:nvSpPr>
          <p:spPr>
            <a:xfrm>
              <a:off x="3196" y="1334"/>
              <a:ext cx="1866" cy="0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6" name="Line 62"/>
            <p:cNvSpPr/>
            <p:nvPr/>
          </p:nvSpPr>
          <p:spPr>
            <a:xfrm>
              <a:off x="3694" y="1334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7" name="Line 63"/>
            <p:cNvSpPr/>
            <p:nvPr/>
          </p:nvSpPr>
          <p:spPr>
            <a:xfrm>
              <a:off x="4215" y="1334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8" name="Line 64"/>
            <p:cNvSpPr/>
            <p:nvPr/>
          </p:nvSpPr>
          <p:spPr>
            <a:xfrm>
              <a:off x="5050" y="1334"/>
              <a:ext cx="0" cy="1044"/>
            </a:xfrm>
            <a:prstGeom prst="line">
              <a:avLst/>
            </a:prstGeom>
            <a:ln w="952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6099" name="Group 65"/>
            <p:cNvGrpSpPr/>
            <p:nvPr/>
          </p:nvGrpSpPr>
          <p:grpSpPr>
            <a:xfrm>
              <a:off x="3067" y="1629"/>
              <a:ext cx="288" cy="419"/>
              <a:chOff x="4378" y="2919"/>
              <a:chExt cx="288" cy="419"/>
            </a:xfrm>
          </p:grpSpPr>
          <p:grpSp>
            <p:nvGrpSpPr>
              <p:cNvPr id="46125" name="Group 66"/>
              <p:cNvGrpSpPr/>
              <p:nvPr/>
            </p:nvGrpSpPr>
            <p:grpSpPr>
              <a:xfrm>
                <a:off x="4378" y="3022"/>
                <a:ext cx="288" cy="316"/>
                <a:chOff x="2304" y="2290"/>
                <a:chExt cx="288" cy="316"/>
              </a:xfrm>
            </p:grpSpPr>
            <p:sp>
              <p:nvSpPr>
                <p:cNvPr id="46127" name="Oval 67"/>
                <p:cNvSpPr/>
                <p:nvPr/>
              </p:nvSpPr>
              <p:spPr>
                <a:xfrm>
                  <a:off x="2308" y="2290"/>
                  <a:ext cx="280" cy="316"/>
                </a:xfrm>
                <a:prstGeom prst="ellipse">
                  <a:avLst/>
                </a:prstGeom>
                <a:solidFill>
                  <a:srgbClr val="FF9900"/>
                </a:solidFill>
                <a:ln w="9525" cap="flat" cmpd="sng">
                  <a:solidFill>
                    <a:schemeClr val="tx2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endParaRPr lang="zh-CN" altLang="en-US" dirty="0"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46128" name="Line 68"/>
                <p:cNvSpPr/>
                <p:nvPr/>
              </p:nvSpPr>
              <p:spPr>
                <a:xfrm>
                  <a:off x="2304" y="2448"/>
                  <a:ext cx="28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26" name="Line 69"/>
              <p:cNvSpPr/>
              <p:nvPr/>
            </p:nvSpPr>
            <p:spPr>
              <a:xfrm flipV="1">
                <a:off x="4510" y="2919"/>
                <a:ext cx="0" cy="11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100" name="Rectangle 70"/>
            <p:cNvSpPr/>
            <p:nvPr/>
          </p:nvSpPr>
          <p:spPr>
            <a:xfrm rot="5400000">
              <a:off x="3530" y="1802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01" name="Rectangle 71"/>
            <p:cNvSpPr/>
            <p:nvPr/>
          </p:nvSpPr>
          <p:spPr>
            <a:xfrm rot="5400000">
              <a:off x="4064" y="1498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02" name="Rectangle 72"/>
            <p:cNvSpPr/>
            <p:nvPr/>
          </p:nvSpPr>
          <p:spPr>
            <a:xfrm rot="5400000">
              <a:off x="4898" y="1570"/>
              <a:ext cx="302" cy="117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03" name="Text Box 73"/>
            <p:cNvSpPr txBox="1"/>
            <p:nvPr/>
          </p:nvSpPr>
          <p:spPr>
            <a:xfrm>
              <a:off x="3196" y="1481"/>
              <a:ext cx="38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5A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04" name="Text Box 74"/>
            <p:cNvSpPr txBox="1"/>
            <p:nvPr/>
          </p:nvSpPr>
          <p:spPr>
            <a:xfrm>
              <a:off x="2863" y="1678"/>
              <a:ext cx="33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05" name="Text Box 75"/>
            <p:cNvSpPr txBox="1"/>
            <p:nvPr/>
          </p:nvSpPr>
          <p:spPr>
            <a:xfrm>
              <a:off x="3695" y="1614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10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06" name="Text Box 76"/>
            <p:cNvSpPr txBox="1"/>
            <p:nvPr/>
          </p:nvSpPr>
          <p:spPr>
            <a:xfrm>
              <a:off x="4271" y="1374"/>
              <a:ext cx="540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07" name="Text Box 77"/>
            <p:cNvSpPr txBox="1"/>
            <p:nvPr/>
          </p:nvSpPr>
          <p:spPr>
            <a:xfrm>
              <a:off x="5135" y="1482"/>
              <a:ext cx="444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5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08" name="Line 78"/>
            <p:cNvSpPr/>
            <p:nvPr/>
          </p:nvSpPr>
          <p:spPr>
            <a:xfrm>
              <a:off x="3683" y="1437"/>
              <a:ext cx="0" cy="14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9" name="Line 79"/>
            <p:cNvSpPr/>
            <p:nvPr/>
          </p:nvSpPr>
          <p:spPr>
            <a:xfrm>
              <a:off x="4216" y="1708"/>
              <a:ext cx="0" cy="144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0" name="Line 80"/>
            <p:cNvSpPr/>
            <p:nvPr/>
          </p:nvSpPr>
          <p:spPr>
            <a:xfrm>
              <a:off x="4300" y="1334"/>
              <a:ext cx="133" cy="0"/>
            </a:xfrm>
            <a:prstGeom prst="line">
              <a:avLst/>
            </a:prstGeom>
            <a:ln w="9525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1" name="Text Box 81"/>
            <p:cNvSpPr txBox="1"/>
            <p:nvPr/>
          </p:nvSpPr>
          <p:spPr>
            <a:xfrm>
              <a:off x="3694" y="1362"/>
              <a:ext cx="54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12" name="Text Box 82"/>
            <p:cNvSpPr txBox="1"/>
            <p:nvPr/>
          </p:nvSpPr>
          <p:spPr>
            <a:xfrm>
              <a:off x="4288" y="1606"/>
              <a:ext cx="58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1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13" name="Text Box 83"/>
            <p:cNvSpPr txBox="1"/>
            <p:nvPr/>
          </p:nvSpPr>
          <p:spPr>
            <a:xfrm>
              <a:off x="4326" y="1020"/>
              <a:ext cx="628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i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-25000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6114" name="Text Box 84"/>
            <p:cNvSpPr txBox="1"/>
            <p:nvPr/>
          </p:nvSpPr>
          <p:spPr>
            <a:xfrm>
              <a:off x="4347" y="1987"/>
              <a:ext cx="47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50V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sp>
          <p:nvSpPr>
            <p:cNvPr id="46115" name="Oval 85"/>
            <p:cNvSpPr/>
            <p:nvPr/>
          </p:nvSpPr>
          <p:spPr>
            <a:xfrm>
              <a:off x="5027" y="1965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16" name="Oval 86"/>
            <p:cNvSpPr/>
            <p:nvPr/>
          </p:nvSpPr>
          <p:spPr>
            <a:xfrm>
              <a:off x="5027" y="2242"/>
              <a:ext cx="45" cy="4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6117" name="Text Box 87"/>
            <p:cNvSpPr txBox="1"/>
            <p:nvPr/>
          </p:nvSpPr>
          <p:spPr>
            <a:xfrm>
              <a:off x="4115" y="1080"/>
              <a:ext cx="246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503050405090304" pitchFamily="18" charset="0"/>
                  <a:sym typeface="Symbol" panose="05050102010706020507" pitchFamily="18" charset="2"/>
                </a:rPr>
                <a:t>a</a:t>
              </a:r>
              <a:endParaRPr lang="en-US" altLang="zh-CN" b="1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46118" name="Group 88"/>
            <p:cNvGrpSpPr/>
            <p:nvPr/>
          </p:nvGrpSpPr>
          <p:grpSpPr>
            <a:xfrm>
              <a:off x="4752" y="2366"/>
              <a:ext cx="261" cy="245"/>
              <a:chOff x="2448" y="2213"/>
              <a:chExt cx="261" cy="245"/>
            </a:xfrm>
          </p:grpSpPr>
          <p:sp>
            <p:nvSpPr>
              <p:cNvPr id="46120" name="Line 89"/>
              <p:cNvSpPr/>
              <p:nvPr/>
            </p:nvSpPr>
            <p:spPr>
              <a:xfrm>
                <a:off x="2448" y="2337"/>
                <a:ext cx="261" cy="1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1" name="Line 90"/>
              <p:cNvSpPr/>
              <p:nvPr/>
            </p:nvSpPr>
            <p:spPr>
              <a:xfrm>
                <a:off x="2506" y="2396"/>
                <a:ext cx="145" cy="1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2" name="Line 91"/>
              <p:cNvSpPr/>
              <p:nvPr/>
            </p:nvSpPr>
            <p:spPr>
              <a:xfrm>
                <a:off x="2530" y="2457"/>
                <a:ext cx="86" cy="1"/>
              </a:xfrm>
              <a:prstGeom prst="line">
                <a:avLst/>
              </a:prstGeom>
              <a:ln w="12700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3" name="Line 92"/>
              <p:cNvSpPr/>
              <p:nvPr/>
            </p:nvSpPr>
            <p:spPr>
              <a:xfrm>
                <a:off x="2568" y="2241"/>
                <a:ext cx="0" cy="96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4" name="Oval 93"/>
              <p:cNvSpPr/>
              <p:nvPr/>
            </p:nvSpPr>
            <p:spPr>
              <a:xfrm>
                <a:off x="2542" y="2213"/>
                <a:ext cx="34" cy="34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46119" name="Text Box 94"/>
            <p:cNvSpPr txBox="1"/>
            <p:nvPr/>
          </p:nvSpPr>
          <p:spPr>
            <a:xfrm>
              <a:off x="3784" y="2510"/>
              <a:ext cx="1062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0</a:t>
              </a:r>
              <a:r>
                <a:rPr lang="en-US" altLang="zh-CN" b="1" baseline="-25000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+</a:t>
              </a:r>
              <a:r>
                <a:rPr lang="zh-CN" altLang="en-US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等效图</a:t>
              </a:r>
              <a:endPara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162911" name="Text Box 95"/>
          <p:cNvSpPr txBox="1"/>
          <p:nvPr/>
        </p:nvSpPr>
        <p:spPr>
          <a:xfrm>
            <a:off x="2108200" y="651510"/>
            <a:ext cx="8102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练习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rPr>
              <a:t>：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如图电路原处于稳态，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时刻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闭合，作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图并求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及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i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2" name="Text Box 96"/>
          <p:cNvSpPr txBox="1"/>
          <p:nvPr/>
        </p:nvSpPr>
        <p:spPr>
          <a:xfrm>
            <a:off x="1954213" y="3791585"/>
            <a:ext cx="9159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解：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3" name="Text Box 97"/>
          <p:cNvSpPr txBox="1"/>
          <p:nvPr/>
        </p:nvSpPr>
        <p:spPr>
          <a:xfrm>
            <a:off x="2435225" y="4058285"/>
            <a:ext cx="62150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(1)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)=5×10 =50V     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4" name="Text Box 98"/>
          <p:cNvSpPr txBox="1"/>
          <p:nvPr/>
        </p:nvSpPr>
        <p:spPr>
          <a:xfrm>
            <a:off x="2432050" y="4547235"/>
            <a:ext cx="78136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(2)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由换路定理：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=50V  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c2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-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 =0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5" name="Text Box 99"/>
          <p:cNvSpPr txBox="1"/>
          <p:nvPr/>
        </p:nvSpPr>
        <p:spPr>
          <a:xfrm>
            <a:off x="2441575" y="5037773"/>
            <a:ext cx="37496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(3) 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图用节点分析法：</a:t>
            </a:r>
            <a:endParaRPr lang="zh-CN" altLang="en-US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62916" name="Object 100"/>
          <p:cNvGraphicFramePr>
            <a:graphicFrameLocks noChangeAspect="1"/>
          </p:cNvGraphicFramePr>
          <p:nvPr/>
        </p:nvGraphicFramePr>
        <p:xfrm>
          <a:off x="2927350" y="5526723"/>
          <a:ext cx="37449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397000" imgH="228600" progId="Equation.DSMT4">
                  <p:embed/>
                </p:oleObj>
              </mc:Choice>
              <mc:Fallback>
                <p:oleObj name="" r:id="rId1" imgW="1397000" imgH="228600" progId="Equation.DSMT4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7350" y="5526723"/>
                        <a:ext cx="3744913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917" name="Text Box 101"/>
          <p:cNvSpPr txBox="1"/>
          <p:nvPr/>
        </p:nvSpPr>
        <p:spPr>
          <a:xfrm>
            <a:off x="7662863" y="5647373"/>
            <a:ext cx="19526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得：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a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=30V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2918" name="Text Box 102"/>
          <p:cNvSpPr txBox="1"/>
          <p:nvPr/>
        </p:nvSpPr>
        <p:spPr>
          <a:xfrm>
            <a:off x="2941638" y="6233160"/>
            <a:ext cx="64166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进一步可得：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i(0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)=3A   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 -4A   i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)=6A</a:t>
            </a:r>
            <a:endParaRPr lang="en-US" altLang="zh-CN" b="1" dirty="0">
              <a:solidFill>
                <a:schemeClr val="tx2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2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2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2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2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2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2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2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2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2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2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2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911" grpId="0"/>
      <p:bldP spid="162912" grpId="0"/>
      <p:bldP spid="162913" grpId="0"/>
      <p:bldP spid="162914" grpId="0"/>
      <p:bldP spid="162915" grpId="0"/>
      <p:bldP spid="162917" grpId="0"/>
      <p:bldP spid="1629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2"/>
          <p:cNvSpPr txBox="1"/>
          <p:nvPr/>
        </p:nvSpPr>
        <p:spPr>
          <a:xfrm>
            <a:off x="4495800" y="575945"/>
            <a:ext cx="25908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练习与思考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76131" name="Group 3"/>
          <p:cNvGrpSpPr/>
          <p:nvPr/>
        </p:nvGrpSpPr>
        <p:grpSpPr>
          <a:xfrm>
            <a:off x="3810000" y="1795145"/>
            <a:ext cx="4876800" cy="2235201"/>
            <a:chOff x="720" y="2736"/>
            <a:chExt cx="3072" cy="1408"/>
          </a:xfrm>
        </p:grpSpPr>
        <p:sp>
          <p:nvSpPr>
            <p:cNvPr id="47112" name="Line 4"/>
            <p:cNvSpPr/>
            <p:nvPr/>
          </p:nvSpPr>
          <p:spPr>
            <a:xfrm>
              <a:off x="1248" y="3120"/>
              <a:ext cx="0" cy="100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3" name="Line 5"/>
            <p:cNvSpPr/>
            <p:nvPr/>
          </p:nvSpPr>
          <p:spPr>
            <a:xfrm>
              <a:off x="1248" y="4128"/>
              <a:ext cx="211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4" name="Line 6"/>
            <p:cNvSpPr/>
            <p:nvPr/>
          </p:nvSpPr>
          <p:spPr>
            <a:xfrm>
              <a:off x="1920" y="3120"/>
              <a:ext cx="144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5" name="Line 7"/>
            <p:cNvSpPr/>
            <p:nvPr/>
          </p:nvSpPr>
          <p:spPr>
            <a:xfrm>
              <a:off x="1248" y="3120"/>
              <a:ext cx="43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6" name="Line 8"/>
            <p:cNvSpPr/>
            <p:nvPr/>
          </p:nvSpPr>
          <p:spPr>
            <a:xfrm>
              <a:off x="3360" y="3120"/>
              <a:ext cx="0" cy="38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7" name="Line 9"/>
            <p:cNvSpPr/>
            <p:nvPr/>
          </p:nvSpPr>
          <p:spPr>
            <a:xfrm>
              <a:off x="3360" y="3888"/>
              <a:ext cx="0" cy="24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Freeform 10"/>
            <p:cNvSpPr/>
            <p:nvPr/>
          </p:nvSpPr>
          <p:spPr>
            <a:xfrm>
              <a:off x="3360" y="3504"/>
              <a:ext cx="100" cy="4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6" y="26"/>
                </a:cxn>
                <a:cxn ang="0">
                  <a:pos x="40" y="38"/>
                </a:cxn>
                <a:cxn ang="0">
                  <a:pos x="62" y="49"/>
                </a:cxn>
                <a:cxn ang="0">
                  <a:pos x="91" y="80"/>
                </a:cxn>
                <a:cxn ang="0">
                  <a:pos x="84" y="111"/>
                </a:cxn>
                <a:cxn ang="0">
                  <a:pos x="19" y="151"/>
                </a:cxn>
                <a:cxn ang="0">
                  <a:pos x="15" y="155"/>
                </a:cxn>
                <a:cxn ang="0">
                  <a:pos x="8" y="157"/>
                </a:cxn>
                <a:cxn ang="0">
                  <a:pos x="53" y="158"/>
                </a:cxn>
                <a:cxn ang="0">
                  <a:pos x="71" y="165"/>
                </a:cxn>
                <a:cxn ang="0">
                  <a:pos x="84" y="183"/>
                </a:cxn>
                <a:cxn ang="0">
                  <a:pos x="100" y="214"/>
                </a:cxn>
                <a:cxn ang="0">
                  <a:pos x="98" y="249"/>
                </a:cxn>
                <a:cxn ang="0">
                  <a:pos x="82" y="261"/>
                </a:cxn>
                <a:cxn ang="0">
                  <a:pos x="15" y="280"/>
                </a:cxn>
                <a:cxn ang="0">
                  <a:pos x="48" y="284"/>
                </a:cxn>
                <a:cxn ang="0">
                  <a:pos x="66" y="287"/>
                </a:cxn>
                <a:cxn ang="0">
                  <a:pos x="73" y="291"/>
                </a:cxn>
                <a:cxn ang="0">
                  <a:pos x="80" y="292"/>
                </a:cxn>
                <a:cxn ang="0">
                  <a:pos x="82" y="297"/>
                </a:cxn>
                <a:cxn ang="0">
                  <a:pos x="87" y="301"/>
                </a:cxn>
                <a:cxn ang="0">
                  <a:pos x="93" y="318"/>
                </a:cxn>
                <a:cxn ang="0">
                  <a:pos x="91" y="346"/>
                </a:cxn>
                <a:cxn ang="0">
                  <a:pos x="84" y="350"/>
                </a:cxn>
                <a:cxn ang="0">
                  <a:pos x="82" y="355"/>
                </a:cxn>
                <a:cxn ang="0">
                  <a:pos x="57" y="369"/>
                </a:cxn>
                <a:cxn ang="0">
                  <a:pos x="28" y="378"/>
                </a:cxn>
                <a:cxn ang="0">
                  <a:pos x="15" y="381"/>
                </a:cxn>
                <a:cxn ang="0">
                  <a:pos x="1" y="395"/>
                </a:cxn>
                <a:cxn ang="0">
                  <a:pos x="1" y="412"/>
                </a:cxn>
              </a:cxnLst>
              <a:rect l="0" t="0" r="0" b="0"/>
              <a:pathLst>
                <a:path w="409" h="2233">
                  <a:moveTo>
                    <a:pt x="34" y="0"/>
                  </a:moveTo>
                  <a:cubicBezTo>
                    <a:pt x="31" y="46"/>
                    <a:pt x="22" y="91"/>
                    <a:pt x="25" y="137"/>
                  </a:cubicBezTo>
                  <a:cubicBezTo>
                    <a:pt x="27" y="181"/>
                    <a:pt x="132" y="191"/>
                    <a:pt x="162" y="201"/>
                  </a:cubicBezTo>
                  <a:cubicBezTo>
                    <a:pt x="234" y="253"/>
                    <a:pt x="201" y="239"/>
                    <a:pt x="253" y="256"/>
                  </a:cubicBezTo>
                  <a:cubicBezTo>
                    <a:pt x="307" y="310"/>
                    <a:pt x="347" y="346"/>
                    <a:pt x="372" y="420"/>
                  </a:cubicBezTo>
                  <a:cubicBezTo>
                    <a:pt x="369" y="456"/>
                    <a:pt x="370" y="544"/>
                    <a:pt x="345" y="585"/>
                  </a:cubicBezTo>
                  <a:cubicBezTo>
                    <a:pt x="286" y="680"/>
                    <a:pt x="186" y="761"/>
                    <a:pt x="79" y="795"/>
                  </a:cubicBezTo>
                  <a:cubicBezTo>
                    <a:pt x="73" y="801"/>
                    <a:pt x="68" y="809"/>
                    <a:pt x="61" y="814"/>
                  </a:cubicBezTo>
                  <a:cubicBezTo>
                    <a:pt x="53" y="819"/>
                    <a:pt x="25" y="822"/>
                    <a:pt x="34" y="823"/>
                  </a:cubicBezTo>
                  <a:cubicBezTo>
                    <a:pt x="95" y="830"/>
                    <a:pt x="156" y="829"/>
                    <a:pt x="217" y="832"/>
                  </a:cubicBezTo>
                  <a:cubicBezTo>
                    <a:pt x="279" y="853"/>
                    <a:pt x="257" y="837"/>
                    <a:pt x="290" y="868"/>
                  </a:cubicBezTo>
                  <a:cubicBezTo>
                    <a:pt x="302" y="905"/>
                    <a:pt x="326" y="927"/>
                    <a:pt x="345" y="960"/>
                  </a:cubicBezTo>
                  <a:cubicBezTo>
                    <a:pt x="376" y="1013"/>
                    <a:pt x="396" y="1064"/>
                    <a:pt x="409" y="1124"/>
                  </a:cubicBezTo>
                  <a:cubicBezTo>
                    <a:pt x="406" y="1185"/>
                    <a:pt x="407" y="1246"/>
                    <a:pt x="399" y="1307"/>
                  </a:cubicBezTo>
                  <a:cubicBezTo>
                    <a:pt x="395" y="1336"/>
                    <a:pt x="353" y="1353"/>
                    <a:pt x="335" y="1371"/>
                  </a:cubicBezTo>
                  <a:cubicBezTo>
                    <a:pt x="268" y="1438"/>
                    <a:pt x="150" y="1450"/>
                    <a:pt x="61" y="1472"/>
                  </a:cubicBezTo>
                  <a:cubicBezTo>
                    <a:pt x="163" y="1497"/>
                    <a:pt x="0" y="1459"/>
                    <a:pt x="198" y="1490"/>
                  </a:cubicBezTo>
                  <a:cubicBezTo>
                    <a:pt x="223" y="1494"/>
                    <a:pt x="271" y="1508"/>
                    <a:pt x="271" y="1508"/>
                  </a:cubicBezTo>
                  <a:cubicBezTo>
                    <a:pt x="280" y="1514"/>
                    <a:pt x="289" y="1522"/>
                    <a:pt x="299" y="1527"/>
                  </a:cubicBezTo>
                  <a:cubicBezTo>
                    <a:pt x="307" y="1531"/>
                    <a:pt x="319" y="1529"/>
                    <a:pt x="326" y="1536"/>
                  </a:cubicBezTo>
                  <a:cubicBezTo>
                    <a:pt x="333" y="1543"/>
                    <a:pt x="330" y="1555"/>
                    <a:pt x="335" y="1563"/>
                  </a:cubicBezTo>
                  <a:cubicBezTo>
                    <a:pt x="340" y="1571"/>
                    <a:pt x="348" y="1576"/>
                    <a:pt x="354" y="1582"/>
                  </a:cubicBezTo>
                  <a:cubicBezTo>
                    <a:pt x="376" y="1648"/>
                    <a:pt x="368" y="1618"/>
                    <a:pt x="381" y="1673"/>
                  </a:cubicBezTo>
                  <a:cubicBezTo>
                    <a:pt x="378" y="1722"/>
                    <a:pt x="382" y="1771"/>
                    <a:pt x="372" y="1819"/>
                  </a:cubicBezTo>
                  <a:cubicBezTo>
                    <a:pt x="370" y="1830"/>
                    <a:pt x="352" y="1829"/>
                    <a:pt x="345" y="1838"/>
                  </a:cubicBezTo>
                  <a:cubicBezTo>
                    <a:pt x="339" y="1845"/>
                    <a:pt x="341" y="1858"/>
                    <a:pt x="335" y="1865"/>
                  </a:cubicBezTo>
                  <a:cubicBezTo>
                    <a:pt x="315" y="1889"/>
                    <a:pt x="257" y="1923"/>
                    <a:pt x="235" y="1938"/>
                  </a:cubicBezTo>
                  <a:cubicBezTo>
                    <a:pt x="197" y="1963"/>
                    <a:pt x="159" y="1972"/>
                    <a:pt x="116" y="1984"/>
                  </a:cubicBezTo>
                  <a:cubicBezTo>
                    <a:pt x="97" y="1989"/>
                    <a:pt x="61" y="2002"/>
                    <a:pt x="61" y="2002"/>
                  </a:cubicBezTo>
                  <a:cubicBezTo>
                    <a:pt x="29" y="2023"/>
                    <a:pt x="18" y="2039"/>
                    <a:pt x="6" y="2075"/>
                  </a:cubicBezTo>
                  <a:cubicBezTo>
                    <a:pt x="15" y="2104"/>
                    <a:pt x="6" y="2233"/>
                    <a:pt x="6" y="2167"/>
                  </a:cubicBez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9" name="Rectangle 11"/>
            <p:cNvSpPr/>
            <p:nvPr/>
          </p:nvSpPr>
          <p:spPr>
            <a:xfrm>
              <a:off x="1680" y="3072"/>
              <a:ext cx="240" cy="9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7120" name="Oval 12"/>
            <p:cNvSpPr/>
            <p:nvPr/>
          </p:nvSpPr>
          <p:spPr>
            <a:xfrm>
              <a:off x="1104" y="3648"/>
              <a:ext cx="288" cy="240"/>
            </a:xfrm>
            <a:prstGeom prst="ellipse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7121" name="Text Box 13"/>
            <p:cNvSpPr txBox="1"/>
            <p:nvPr/>
          </p:nvSpPr>
          <p:spPr>
            <a:xfrm>
              <a:off x="912" y="3408"/>
              <a:ext cx="384" cy="73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+</a:t>
              </a:r>
              <a:endParaRPr lang="en-US" altLang="zh-CN" sz="2800" b="1" dirty="0">
                <a:latin typeface="宋体" pitchFamily="2" charset="-122"/>
              </a:endParaRPr>
            </a:p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-</a:t>
              </a:r>
              <a:endParaRPr lang="en-US" altLang="zh-CN" sz="2800" b="1" dirty="0">
                <a:latin typeface="宋体" pitchFamily="2" charset="-122"/>
              </a:endParaRPr>
            </a:p>
          </p:txBody>
        </p:sp>
        <p:sp>
          <p:nvSpPr>
            <p:cNvPr id="47122" name="Text Box 14"/>
            <p:cNvSpPr txBox="1"/>
            <p:nvPr/>
          </p:nvSpPr>
          <p:spPr>
            <a:xfrm>
              <a:off x="1680" y="2736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R</a:t>
              </a:r>
              <a:r>
                <a:rPr lang="en-US" altLang="zh-CN" sz="2800" b="1" baseline="-25000" dirty="0">
                  <a:latin typeface="宋体" pitchFamily="2" charset="-122"/>
                </a:rPr>
                <a:t>1</a:t>
              </a:r>
              <a:endParaRPr lang="en-US" altLang="zh-CN" sz="2800" b="1" baseline="-25000" dirty="0">
                <a:latin typeface="宋体" pitchFamily="2" charset="-122"/>
              </a:endParaRPr>
            </a:p>
          </p:txBody>
        </p:sp>
        <p:sp>
          <p:nvSpPr>
            <p:cNvPr id="47123" name="Text Box 15"/>
            <p:cNvSpPr txBox="1"/>
            <p:nvPr/>
          </p:nvSpPr>
          <p:spPr>
            <a:xfrm>
              <a:off x="3552" y="3552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L</a:t>
              </a:r>
              <a:endParaRPr lang="en-US" altLang="zh-CN" sz="2800" b="1" dirty="0">
                <a:latin typeface="宋体" pitchFamily="2" charset="-122"/>
              </a:endParaRPr>
            </a:p>
          </p:txBody>
        </p:sp>
        <p:sp>
          <p:nvSpPr>
            <p:cNvPr id="47124" name="Text Box 16"/>
            <p:cNvSpPr txBox="1"/>
            <p:nvPr/>
          </p:nvSpPr>
          <p:spPr>
            <a:xfrm>
              <a:off x="2688" y="3264"/>
              <a:ext cx="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S</a:t>
              </a:r>
              <a:endParaRPr lang="en-US" altLang="zh-CN" sz="2800" b="1" dirty="0">
                <a:latin typeface="宋体" pitchFamily="2" charset="-122"/>
              </a:endParaRPr>
            </a:p>
          </p:txBody>
        </p:sp>
        <p:sp>
          <p:nvSpPr>
            <p:cNvPr id="47125" name="Text Box 17"/>
            <p:cNvSpPr txBox="1"/>
            <p:nvPr/>
          </p:nvSpPr>
          <p:spPr>
            <a:xfrm>
              <a:off x="720" y="3600"/>
              <a:ext cx="384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U</a:t>
              </a:r>
              <a:r>
                <a:rPr lang="en-US" altLang="zh-CN" sz="2800" b="1" baseline="-250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S</a:t>
              </a:r>
              <a:endPara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7126" name="Line 18"/>
            <p:cNvSpPr/>
            <p:nvPr/>
          </p:nvSpPr>
          <p:spPr>
            <a:xfrm>
              <a:off x="2544" y="3552"/>
              <a:ext cx="0" cy="57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7" name="Line 19"/>
            <p:cNvSpPr/>
            <p:nvPr/>
          </p:nvSpPr>
          <p:spPr>
            <a:xfrm>
              <a:off x="2544" y="3120"/>
              <a:ext cx="0" cy="19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8" name="Line 20"/>
            <p:cNvSpPr/>
            <p:nvPr/>
          </p:nvSpPr>
          <p:spPr>
            <a:xfrm flipH="1" flipV="1">
              <a:off x="2400" y="3216"/>
              <a:ext cx="144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9" name="Line 21"/>
            <p:cNvSpPr/>
            <p:nvPr/>
          </p:nvSpPr>
          <p:spPr>
            <a:xfrm>
              <a:off x="2400" y="3312"/>
              <a:ext cx="14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47130" name="AutoShape 22"/>
            <p:cNvCxnSpPr/>
            <p:nvPr/>
          </p:nvCxnSpPr>
          <p:spPr>
            <a:xfrm rot="-10800000" flipV="1">
              <a:off x="2304" y="3360"/>
              <a:ext cx="384" cy="192"/>
            </a:xfrm>
            <a:prstGeom prst="curvedConnector3">
              <a:avLst>
                <a:gd name="adj1" fmla="val 78644"/>
              </a:avLst>
            </a:prstGeom>
            <a:ln w="38100" cap="flat" cmpd="sng">
              <a:solidFill>
                <a:srgbClr val="3333FF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47131" name="Rectangle 23"/>
            <p:cNvSpPr/>
            <p:nvPr/>
          </p:nvSpPr>
          <p:spPr>
            <a:xfrm>
              <a:off x="2496" y="3792"/>
              <a:ext cx="96" cy="192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47132" name="Text Box 24"/>
            <p:cNvSpPr txBox="1"/>
            <p:nvPr/>
          </p:nvSpPr>
          <p:spPr>
            <a:xfrm>
              <a:off x="2688" y="3744"/>
              <a:ext cx="43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457200" indent="-457200" eaLnBrk="1" hangingPunct="1">
                <a:spcBef>
                  <a:spcPct val="50000"/>
                </a:spcBef>
              </a:pPr>
              <a:r>
                <a:rPr lang="en-US" altLang="zh-CN" sz="2800" b="1" dirty="0">
                  <a:latin typeface="宋体" pitchFamily="2" charset="-122"/>
                </a:rPr>
                <a:t>R</a:t>
              </a:r>
              <a:r>
                <a:rPr lang="en-US" altLang="zh-CN" sz="2800" b="1" baseline="-25000" dirty="0">
                  <a:latin typeface="宋体" pitchFamily="2" charset="-122"/>
                </a:rPr>
                <a:t>2</a:t>
              </a:r>
              <a:endParaRPr lang="en-US" altLang="zh-CN" sz="2800" b="1" baseline="-25000" dirty="0">
                <a:latin typeface="宋体" pitchFamily="2" charset="-122"/>
              </a:endParaRPr>
            </a:p>
          </p:txBody>
        </p:sp>
      </p:grpSp>
      <p:sp>
        <p:nvSpPr>
          <p:cNvPr id="176153" name="Text Box 25"/>
          <p:cNvSpPr txBox="1"/>
          <p:nvPr/>
        </p:nvSpPr>
        <p:spPr>
          <a:xfrm>
            <a:off x="8382000" y="3547745"/>
            <a:ext cx="160178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6154" name="Text Box 26"/>
          <p:cNvSpPr txBox="1"/>
          <p:nvPr/>
        </p:nvSpPr>
        <p:spPr>
          <a:xfrm>
            <a:off x="9471660" y="3562033"/>
            <a:ext cx="1143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( C )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176158" name="Text Box 30"/>
          <p:cNvSpPr txBox="1"/>
          <p:nvPr/>
        </p:nvSpPr>
        <p:spPr>
          <a:xfrm>
            <a:off x="2209800" y="1306195"/>
            <a:ext cx="76962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、下图所示电路在已稳定状态下断开开关</a:t>
            </a:r>
            <a:r>
              <a:rPr lang="en-US" altLang="zh-CN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，则该电路（      ）。</a:t>
            </a:r>
            <a:endParaRPr lang="zh-CN" altLang="en-US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76159" name="Text Box 31"/>
          <p:cNvSpPr txBox="1"/>
          <p:nvPr/>
        </p:nvSpPr>
        <p:spPr>
          <a:xfrm>
            <a:off x="2209800" y="4285933"/>
            <a:ext cx="7772400" cy="24822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因为有储能元件</a:t>
            </a:r>
            <a:r>
              <a:rPr lang="en-US" altLang="zh-CN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，要产生过渡过程；</a:t>
            </a:r>
            <a:endParaRPr lang="zh-CN" altLang="en-US" sz="28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因为电路有储能元件且发生换路，要产生过渡过程；</a:t>
            </a:r>
            <a:endParaRPr lang="zh-CN" altLang="en-US" sz="28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"/>
              </a:spcBef>
              <a:buAutoNum type="alphaLcParenR"/>
            </a:pP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因为换路时元件</a:t>
            </a:r>
            <a:r>
              <a:rPr lang="en-US" altLang="zh-CN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的电流储能不能发生变化，不产生过渡过程。</a:t>
            </a:r>
            <a:endParaRPr lang="zh-CN" altLang="en-US" sz="28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6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6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6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" fill="hold"/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" fill="hold"/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"/>
                                        <p:tgtEl>
                                          <p:spTgt spid="17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0" grpId="0" build="p"/>
      <p:bldP spid="176153" grpId="0"/>
      <p:bldP spid="176154" grpId="0" build="p"/>
      <p:bldP spid="176158" grpId="0"/>
      <p:bldP spid="17615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2"/>
          <p:cNvSpPr txBox="1"/>
          <p:nvPr/>
        </p:nvSpPr>
        <p:spPr>
          <a:xfrm>
            <a:off x="2286000" y="770255"/>
            <a:ext cx="7467600" cy="3322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、下图所示电路在达到稳定状态后移动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baseline="-25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上的  滑动的触点，该电路将产生过渡过程。这是因为（     ）。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a) 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电路发生换路；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b) 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电路中有储能元件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 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c) 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电路有储能元件的能量发生变化。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7155" name="Text Box 3"/>
          <p:cNvSpPr txBox="1"/>
          <p:nvPr/>
        </p:nvSpPr>
        <p:spPr>
          <a:xfrm>
            <a:off x="7772400" y="5494655"/>
            <a:ext cx="156368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b="1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7156" name="Text Box 4"/>
          <p:cNvSpPr txBox="1"/>
          <p:nvPr/>
        </p:nvSpPr>
        <p:spPr>
          <a:xfrm>
            <a:off x="8985250" y="5527993"/>
            <a:ext cx="1143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( abc )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48133" name="Line 5"/>
          <p:cNvSpPr/>
          <p:nvPr/>
        </p:nvSpPr>
        <p:spPr>
          <a:xfrm>
            <a:off x="3124200" y="4732655"/>
            <a:ext cx="0" cy="1600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4" name="Line 6"/>
          <p:cNvSpPr/>
          <p:nvPr/>
        </p:nvSpPr>
        <p:spPr>
          <a:xfrm>
            <a:off x="3124200" y="6332855"/>
            <a:ext cx="3352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5" name="Line 7"/>
          <p:cNvSpPr/>
          <p:nvPr/>
        </p:nvSpPr>
        <p:spPr>
          <a:xfrm>
            <a:off x="4800600" y="4732655"/>
            <a:ext cx="1676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6" name="Line 8"/>
          <p:cNvSpPr/>
          <p:nvPr/>
        </p:nvSpPr>
        <p:spPr>
          <a:xfrm>
            <a:off x="3124200" y="4732655"/>
            <a:ext cx="1066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7" name="Line 9"/>
          <p:cNvSpPr/>
          <p:nvPr/>
        </p:nvSpPr>
        <p:spPr>
          <a:xfrm>
            <a:off x="6477000" y="4732655"/>
            <a:ext cx="0" cy="685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8" name="Line 10"/>
          <p:cNvSpPr/>
          <p:nvPr/>
        </p:nvSpPr>
        <p:spPr>
          <a:xfrm>
            <a:off x="6477000" y="5570855"/>
            <a:ext cx="0" cy="762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39" name="Rectangle 11"/>
          <p:cNvSpPr/>
          <p:nvPr/>
        </p:nvSpPr>
        <p:spPr>
          <a:xfrm>
            <a:off x="5562600" y="4656455"/>
            <a:ext cx="381000" cy="1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8140" name="Oval 12"/>
          <p:cNvSpPr/>
          <p:nvPr/>
        </p:nvSpPr>
        <p:spPr>
          <a:xfrm>
            <a:off x="2895600" y="5418455"/>
            <a:ext cx="457200" cy="3810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8141" name="Text Box 13"/>
          <p:cNvSpPr txBox="1"/>
          <p:nvPr/>
        </p:nvSpPr>
        <p:spPr>
          <a:xfrm>
            <a:off x="2590800" y="5037455"/>
            <a:ext cx="6096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+</a:t>
            </a:r>
            <a:endParaRPr lang="en-US" altLang="zh-CN" sz="2800" b="1" dirty="0">
              <a:latin typeface="宋体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-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48142" name="Line 14"/>
          <p:cNvSpPr/>
          <p:nvPr/>
        </p:nvSpPr>
        <p:spPr>
          <a:xfrm>
            <a:off x="4191000" y="4732655"/>
            <a:ext cx="0" cy="1600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3" name="Line 15"/>
          <p:cNvSpPr/>
          <p:nvPr/>
        </p:nvSpPr>
        <p:spPr>
          <a:xfrm>
            <a:off x="4800600" y="4732655"/>
            <a:ext cx="0" cy="762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4" name="Rectangle 16"/>
          <p:cNvSpPr/>
          <p:nvPr/>
        </p:nvSpPr>
        <p:spPr>
          <a:xfrm>
            <a:off x="4114800" y="5266055"/>
            <a:ext cx="152400" cy="4572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8145" name="Text Box 17"/>
          <p:cNvSpPr txBox="1"/>
          <p:nvPr/>
        </p:nvSpPr>
        <p:spPr>
          <a:xfrm>
            <a:off x="5410200" y="4046855"/>
            <a:ext cx="685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2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48146" name="Text Box 18"/>
          <p:cNvSpPr txBox="1"/>
          <p:nvPr/>
        </p:nvSpPr>
        <p:spPr>
          <a:xfrm>
            <a:off x="2286000" y="5342255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8147" name="Line 19"/>
          <p:cNvSpPr/>
          <p:nvPr/>
        </p:nvSpPr>
        <p:spPr>
          <a:xfrm flipH="1">
            <a:off x="4267200" y="5494655"/>
            <a:ext cx="533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8" name="Text Box 20"/>
          <p:cNvSpPr txBox="1"/>
          <p:nvPr/>
        </p:nvSpPr>
        <p:spPr>
          <a:xfrm>
            <a:off x="3657600" y="5189855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1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48149" name="Line 21"/>
          <p:cNvSpPr/>
          <p:nvPr/>
        </p:nvSpPr>
        <p:spPr>
          <a:xfrm>
            <a:off x="6324600" y="5418455"/>
            <a:ext cx="30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50" name="Line 22"/>
          <p:cNvSpPr/>
          <p:nvPr/>
        </p:nvSpPr>
        <p:spPr>
          <a:xfrm>
            <a:off x="6324600" y="5570855"/>
            <a:ext cx="30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51" name="Text Box 23"/>
          <p:cNvSpPr txBox="1"/>
          <p:nvPr/>
        </p:nvSpPr>
        <p:spPr>
          <a:xfrm>
            <a:off x="5791200" y="5189855"/>
            <a:ext cx="457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C</a:t>
            </a:r>
            <a:endParaRPr lang="en-US" altLang="zh-CN" sz="2800" baseline="-25000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7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7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77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77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7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4" grpId="0" build="p"/>
      <p:bldP spid="177155" grpId="0" build="p"/>
      <p:bldP spid="17715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2"/>
          <p:cNvSpPr txBox="1"/>
          <p:nvPr/>
        </p:nvSpPr>
        <p:spPr>
          <a:xfrm>
            <a:off x="977265" y="911860"/>
            <a:ext cx="10979785" cy="2461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、下图所示电路在达到稳定状态后减小增加</a:t>
            </a: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R</a:t>
            </a:r>
            <a:r>
              <a:rPr lang="en-US" altLang="zh-CN" sz="2800" baseline="-25000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，则该电路（      ）。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因为发生换路，要产生过渡过程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的储能值不变，不产生过渡过程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因为有储能元件且发生换路，要发生过渡过程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8179" name="Text Box 3"/>
          <p:cNvSpPr txBox="1"/>
          <p:nvPr/>
        </p:nvSpPr>
        <p:spPr>
          <a:xfrm>
            <a:off x="5159375" y="6276975"/>
            <a:ext cx="1655763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8180" name="Text Box 4"/>
          <p:cNvSpPr txBox="1"/>
          <p:nvPr/>
        </p:nvSpPr>
        <p:spPr>
          <a:xfrm>
            <a:off x="6781800" y="6280150"/>
            <a:ext cx="1143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( b )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49157" name="Line 5"/>
          <p:cNvSpPr/>
          <p:nvPr/>
        </p:nvSpPr>
        <p:spPr>
          <a:xfrm>
            <a:off x="4191000" y="4070350"/>
            <a:ext cx="0" cy="1600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8" name="Line 6"/>
          <p:cNvSpPr/>
          <p:nvPr/>
        </p:nvSpPr>
        <p:spPr>
          <a:xfrm>
            <a:off x="4191000" y="5670550"/>
            <a:ext cx="3352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59" name="Line 7"/>
          <p:cNvSpPr/>
          <p:nvPr/>
        </p:nvSpPr>
        <p:spPr>
          <a:xfrm>
            <a:off x="6096000" y="4070350"/>
            <a:ext cx="1447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0" name="Line 8"/>
          <p:cNvSpPr/>
          <p:nvPr/>
        </p:nvSpPr>
        <p:spPr>
          <a:xfrm>
            <a:off x="4191000" y="4070350"/>
            <a:ext cx="1066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1" name="Line 9"/>
          <p:cNvSpPr/>
          <p:nvPr/>
        </p:nvSpPr>
        <p:spPr>
          <a:xfrm>
            <a:off x="7543800" y="4070350"/>
            <a:ext cx="0" cy="685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2" name="Line 10"/>
          <p:cNvSpPr/>
          <p:nvPr/>
        </p:nvSpPr>
        <p:spPr>
          <a:xfrm>
            <a:off x="7543800" y="4908550"/>
            <a:ext cx="0" cy="762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3" name="Rectangle 11"/>
          <p:cNvSpPr/>
          <p:nvPr/>
        </p:nvSpPr>
        <p:spPr>
          <a:xfrm>
            <a:off x="6629400" y="3994150"/>
            <a:ext cx="381000" cy="1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9164" name="Oval 12"/>
          <p:cNvSpPr/>
          <p:nvPr/>
        </p:nvSpPr>
        <p:spPr>
          <a:xfrm>
            <a:off x="3962400" y="4756150"/>
            <a:ext cx="457200" cy="3810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9165" name="Text Box 13"/>
          <p:cNvSpPr txBox="1"/>
          <p:nvPr/>
        </p:nvSpPr>
        <p:spPr>
          <a:xfrm>
            <a:off x="3657600" y="4375150"/>
            <a:ext cx="6096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+</a:t>
            </a:r>
            <a:endParaRPr lang="en-US" altLang="zh-CN" sz="2800" b="1" dirty="0">
              <a:latin typeface="宋体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-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49166" name="Line 14"/>
          <p:cNvSpPr/>
          <p:nvPr/>
        </p:nvSpPr>
        <p:spPr>
          <a:xfrm flipH="1">
            <a:off x="5257800" y="4070350"/>
            <a:ext cx="0" cy="609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7" name="Line 15"/>
          <p:cNvSpPr/>
          <p:nvPr/>
        </p:nvSpPr>
        <p:spPr>
          <a:xfrm>
            <a:off x="6096000" y="4070350"/>
            <a:ext cx="0" cy="1219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8" name="Rectangle 16"/>
          <p:cNvSpPr/>
          <p:nvPr/>
        </p:nvSpPr>
        <p:spPr>
          <a:xfrm>
            <a:off x="5181600" y="4603750"/>
            <a:ext cx="152400" cy="4572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49169" name="Text Box 17"/>
          <p:cNvSpPr txBox="1"/>
          <p:nvPr/>
        </p:nvSpPr>
        <p:spPr>
          <a:xfrm>
            <a:off x="3352800" y="4679950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9170" name="Line 18"/>
          <p:cNvSpPr/>
          <p:nvPr/>
        </p:nvSpPr>
        <p:spPr>
          <a:xfrm flipH="1">
            <a:off x="5334000" y="4832350"/>
            <a:ext cx="762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1" name="Text Box 19"/>
          <p:cNvSpPr txBox="1"/>
          <p:nvPr/>
        </p:nvSpPr>
        <p:spPr>
          <a:xfrm>
            <a:off x="4724400" y="4527550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1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49172" name="Line 20"/>
          <p:cNvSpPr/>
          <p:nvPr/>
        </p:nvSpPr>
        <p:spPr>
          <a:xfrm>
            <a:off x="7391400" y="4756150"/>
            <a:ext cx="30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3" name="Line 21"/>
          <p:cNvSpPr/>
          <p:nvPr/>
        </p:nvSpPr>
        <p:spPr>
          <a:xfrm>
            <a:off x="7391400" y="4908550"/>
            <a:ext cx="304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4" name="Text Box 22"/>
          <p:cNvSpPr txBox="1"/>
          <p:nvPr/>
        </p:nvSpPr>
        <p:spPr>
          <a:xfrm>
            <a:off x="6858000" y="4527550"/>
            <a:ext cx="457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C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49175" name="Line 23"/>
          <p:cNvSpPr/>
          <p:nvPr/>
        </p:nvSpPr>
        <p:spPr>
          <a:xfrm flipH="1">
            <a:off x="5257800" y="5060950"/>
            <a:ext cx="0" cy="228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6" name="Line 24"/>
          <p:cNvSpPr/>
          <p:nvPr/>
        </p:nvSpPr>
        <p:spPr>
          <a:xfrm>
            <a:off x="5257800" y="5289550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7" name="Line 25"/>
          <p:cNvSpPr/>
          <p:nvPr/>
        </p:nvSpPr>
        <p:spPr>
          <a:xfrm flipV="1">
            <a:off x="5715000" y="4070350"/>
            <a:ext cx="0" cy="609600"/>
          </a:xfrm>
          <a:prstGeom prst="line">
            <a:avLst/>
          </a:prstGeom>
          <a:ln w="57150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8" name="Text Box 26"/>
          <p:cNvSpPr txBox="1"/>
          <p:nvPr/>
        </p:nvSpPr>
        <p:spPr>
          <a:xfrm>
            <a:off x="6553200" y="3460750"/>
            <a:ext cx="685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2</a:t>
            </a:r>
            <a:endParaRPr lang="en-US" altLang="zh-CN" sz="2800" baseline="-25000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8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8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78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78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8" grpId="0" build="p"/>
      <p:bldP spid="178179" grpId="0" build="p"/>
      <p:bldP spid="17818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ext Box 2"/>
          <p:cNvSpPr txBox="1"/>
          <p:nvPr/>
        </p:nvSpPr>
        <p:spPr>
          <a:xfrm>
            <a:off x="1752600" y="978535"/>
            <a:ext cx="9497695" cy="2461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、下图所示电路在稳定状态下闭合开关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，该电路（      ）。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不产生过渡过程，因为换路未引起</a:t>
            </a:r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的电流发生变化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要发生过渡过程，因为电路发生换路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AutoNum type="alphaLcParenR"/>
            </a:pP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要发生过渡过程，因为电路有储能元件且发生换路</a:t>
            </a:r>
            <a:endParaRPr lang="zh-CN" altLang="en-US" sz="2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9203" name="Text Box 3"/>
          <p:cNvSpPr txBox="1"/>
          <p:nvPr/>
        </p:nvSpPr>
        <p:spPr>
          <a:xfrm>
            <a:off x="4495800" y="6259195"/>
            <a:ext cx="2032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b="1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9204" name="Text Box 4"/>
          <p:cNvSpPr txBox="1"/>
          <p:nvPr/>
        </p:nvSpPr>
        <p:spPr>
          <a:xfrm>
            <a:off x="5808663" y="6260783"/>
            <a:ext cx="1143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( a )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50181" name="Line 5"/>
          <p:cNvSpPr/>
          <p:nvPr/>
        </p:nvSpPr>
        <p:spPr>
          <a:xfrm>
            <a:off x="4343400" y="4201795"/>
            <a:ext cx="0" cy="1600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2" name="Line 6"/>
          <p:cNvSpPr/>
          <p:nvPr/>
        </p:nvSpPr>
        <p:spPr>
          <a:xfrm>
            <a:off x="4343400" y="5801995"/>
            <a:ext cx="3352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3" name="Line 7"/>
          <p:cNvSpPr/>
          <p:nvPr/>
        </p:nvSpPr>
        <p:spPr>
          <a:xfrm>
            <a:off x="5410200" y="4201795"/>
            <a:ext cx="2286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4" name="Line 8"/>
          <p:cNvSpPr/>
          <p:nvPr/>
        </p:nvSpPr>
        <p:spPr>
          <a:xfrm>
            <a:off x="4343400" y="4201795"/>
            <a:ext cx="685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5" name="Line 9"/>
          <p:cNvSpPr/>
          <p:nvPr/>
        </p:nvSpPr>
        <p:spPr>
          <a:xfrm>
            <a:off x="7696200" y="4201795"/>
            <a:ext cx="0" cy="609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6" name="Line 10"/>
          <p:cNvSpPr/>
          <p:nvPr/>
        </p:nvSpPr>
        <p:spPr>
          <a:xfrm>
            <a:off x="7696200" y="5420995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7" name="Freeform 11"/>
          <p:cNvSpPr/>
          <p:nvPr/>
        </p:nvSpPr>
        <p:spPr>
          <a:xfrm>
            <a:off x="7696200" y="4811395"/>
            <a:ext cx="158750" cy="674688"/>
          </a:xfrm>
          <a:custGeom>
            <a:avLst/>
            <a:gdLst/>
            <a:ahLst/>
            <a:cxnLst>
              <a:cxn ang="0">
                <a:pos x="13197" y="0"/>
              </a:cxn>
              <a:cxn ang="0">
                <a:pos x="9704" y="41394"/>
              </a:cxn>
              <a:cxn ang="0">
                <a:pos x="62879" y="60731"/>
              </a:cxn>
              <a:cxn ang="0">
                <a:pos x="98200" y="77349"/>
              </a:cxn>
              <a:cxn ang="0">
                <a:pos x="144389" y="126901"/>
              </a:cxn>
              <a:cxn ang="0">
                <a:pos x="133909" y="176754"/>
              </a:cxn>
              <a:cxn ang="0">
                <a:pos x="30663" y="240205"/>
              </a:cxn>
              <a:cxn ang="0">
                <a:pos x="23677" y="245945"/>
              </a:cxn>
              <a:cxn ang="0">
                <a:pos x="13197" y="248665"/>
              </a:cxn>
              <a:cxn ang="0">
                <a:pos x="84227" y="251384"/>
              </a:cxn>
              <a:cxn ang="0">
                <a:pos x="112561" y="262261"/>
              </a:cxn>
              <a:cxn ang="0">
                <a:pos x="133909" y="290058"/>
              </a:cxn>
              <a:cxn ang="0">
                <a:pos x="158750" y="339610"/>
              </a:cxn>
              <a:cxn ang="0">
                <a:pos x="154869" y="394902"/>
              </a:cxn>
              <a:cxn ang="0">
                <a:pos x="130028" y="414240"/>
              </a:cxn>
              <a:cxn ang="0">
                <a:pos x="23677" y="444756"/>
              </a:cxn>
              <a:cxn ang="0">
                <a:pos x="76852" y="450195"/>
              </a:cxn>
              <a:cxn ang="0">
                <a:pos x="105186" y="455633"/>
              </a:cxn>
              <a:cxn ang="0">
                <a:pos x="116054" y="461374"/>
              </a:cxn>
              <a:cxn ang="0">
                <a:pos x="126534" y="464093"/>
              </a:cxn>
              <a:cxn ang="0">
                <a:pos x="130028" y="472251"/>
              </a:cxn>
              <a:cxn ang="0">
                <a:pos x="137402" y="477992"/>
              </a:cxn>
              <a:cxn ang="0">
                <a:pos x="147882" y="505487"/>
              </a:cxn>
              <a:cxn ang="0">
                <a:pos x="144389" y="549600"/>
              </a:cxn>
              <a:cxn ang="0">
                <a:pos x="133909" y="555341"/>
              </a:cxn>
              <a:cxn ang="0">
                <a:pos x="130028" y="563499"/>
              </a:cxn>
              <a:cxn ang="0">
                <a:pos x="91213" y="585555"/>
              </a:cxn>
              <a:cxn ang="0">
                <a:pos x="45024" y="599454"/>
              </a:cxn>
              <a:cxn ang="0">
                <a:pos x="23677" y="604893"/>
              </a:cxn>
              <a:cxn ang="0">
                <a:pos x="2329" y="626949"/>
              </a:cxn>
              <a:cxn ang="0">
                <a:pos x="2329" y="654746"/>
              </a:cxn>
            </a:cxnLst>
            <a:rect l="0" t="0" r="0" b="0"/>
            <a:pathLst>
              <a:path w="409" h="2233">
                <a:moveTo>
                  <a:pt x="34" y="0"/>
                </a:moveTo>
                <a:cubicBezTo>
                  <a:pt x="31" y="46"/>
                  <a:pt x="22" y="91"/>
                  <a:pt x="25" y="137"/>
                </a:cubicBezTo>
                <a:cubicBezTo>
                  <a:pt x="27" y="181"/>
                  <a:pt x="132" y="191"/>
                  <a:pt x="162" y="201"/>
                </a:cubicBezTo>
                <a:cubicBezTo>
                  <a:pt x="234" y="253"/>
                  <a:pt x="201" y="239"/>
                  <a:pt x="253" y="256"/>
                </a:cubicBezTo>
                <a:cubicBezTo>
                  <a:pt x="307" y="310"/>
                  <a:pt x="347" y="346"/>
                  <a:pt x="372" y="420"/>
                </a:cubicBezTo>
                <a:cubicBezTo>
                  <a:pt x="369" y="456"/>
                  <a:pt x="370" y="544"/>
                  <a:pt x="345" y="585"/>
                </a:cubicBezTo>
                <a:cubicBezTo>
                  <a:pt x="286" y="680"/>
                  <a:pt x="186" y="761"/>
                  <a:pt x="79" y="795"/>
                </a:cubicBezTo>
                <a:cubicBezTo>
                  <a:pt x="73" y="801"/>
                  <a:pt x="68" y="809"/>
                  <a:pt x="61" y="814"/>
                </a:cubicBezTo>
                <a:cubicBezTo>
                  <a:pt x="53" y="819"/>
                  <a:pt x="25" y="822"/>
                  <a:pt x="34" y="823"/>
                </a:cubicBezTo>
                <a:cubicBezTo>
                  <a:pt x="95" y="830"/>
                  <a:pt x="156" y="829"/>
                  <a:pt x="217" y="832"/>
                </a:cubicBezTo>
                <a:cubicBezTo>
                  <a:pt x="279" y="853"/>
                  <a:pt x="257" y="837"/>
                  <a:pt x="290" y="868"/>
                </a:cubicBezTo>
                <a:cubicBezTo>
                  <a:pt x="302" y="905"/>
                  <a:pt x="326" y="927"/>
                  <a:pt x="345" y="960"/>
                </a:cubicBezTo>
                <a:cubicBezTo>
                  <a:pt x="376" y="1013"/>
                  <a:pt x="396" y="1064"/>
                  <a:pt x="409" y="1124"/>
                </a:cubicBezTo>
                <a:cubicBezTo>
                  <a:pt x="406" y="1185"/>
                  <a:pt x="407" y="1246"/>
                  <a:pt x="399" y="1307"/>
                </a:cubicBezTo>
                <a:cubicBezTo>
                  <a:pt x="395" y="1336"/>
                  <a:pt x="353" y="1353"/>
                  <a:pt x="335" y="1371"/>
                </a:cubicBezTo>
                <a:cubicBezTo>
                  <a:pt x="268" y="1438"/>
                  <a:pt x="150" y="1450"/>
                  <a:pt x="61" y="1472"/>
                </a:cubicBezTo>
                <a:cubicBezTo>
                  <a:pt x="163" y="1497"/>
                  <a:pt x="0" y="1459"/>
                  <a:pt x="198" y="1490"/>
                </a:cubicBezTo>
                <a:cubicBezTo>
                  <a:pt x="223" y="1494"/>
                  <a:pt x="271" y="1508"/>
                  <a:pt x="271" y="1508"/>
                </a:cubicBezTo>
                <a:cubicBezTo>
                  <a:pt x="280" y="1514"/>
                  <a:pt x="289" y="1522"/>
                  <a:pt x="299" y="1527"/>
                </a:cubicBezTo>
                <a:cubicBezTo>
                  <a:pt x="307" y="1531"/>
                  <a:pt x="319" y="1529"/>
                  <a:pt x="326" y="1536"/>
                </a:cubicBezTo>
                <a:cubicBezTo>
                  <a:pt x="333" y="1543"/>
                  <a:pt x="330" y="1555"/>
                  <a:pt x="335" y="1563"/>
                </a:cubicBezTo>
                <a:cubicBezTo>
                  <a:pt x="340" y="1571"/>
                  <a:pt x="348" y="1576"/>
                  <a:pt x="354" y="1582"/>
                </a:cubicBezTo>
                <a:cubicBezTo>
                  <a:pt x="376" y="1648"/>
                  <a:pt x="368" y="1618"/>
                  <a:pt x="381" y="1673"/>
                </a:cubicBezTo>
                <a:cubicBezTo>
                  <a:pt x="378" y="1722"/>
                  <a:pt x="382" y="1771"/>
                  <a:pt x="372" y="1819"/>
                </a:cubicBezTo>
                <a:cubicBezTo>
                  <a:pt x="370" y="1830"/>
                  <a:pt x="352" y="1829"/>
                  <a:pt x="345" y="1838"/>
                </a:cubicBezTo>
                <a:cubicBezTo>
                  <a:pt x="339" y="1845"/>
                  <a:pt x="341" y="1858"/>
                  <a:pt x="335" y="1865"/>
                </a:cubicBezTo>
                <a:cubicBezTo>
                  <a:pt x="315" y="1889"/>
                  <a:pt x="257" y="1923"/>
                  <a:pt x="235" y="1938"/>
                </a:cubicBezTo>
                <a:cubicBezTo>
                  <a:pt x="197" y="1963"/>
                  <a:pt x="159" y="1972"/>
                  <a:pt x="116" y="1984"/>
                </a:cubicBezTo>
                <a:cubicBezTo>
                  <a:pt x="97" y="1989"/>
                  <a:pt x="61" y="2002"/>
                  <a:pt x="61" y="2002"/>
                </a:cubicBezTo>
                <a:cubicBezTo>
                  <a:pt x="29" y="2023"/>
                  <a:pt x="18" y="2039"/>
                  <a:pt x="6" y="2075"/>
                </a:cubicBezTo>
                <a:cubicBezTo>
                  <a:pt x="15" y="2104"/>
                  <a:pt x="6" y="2233"/>
                  <a:pt x="6" y="2167"/>
                </a:cubicBezTo>
              </a:path>
            </a:pathLst>
          </a:cu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88" name="Rectangle 12"/>
          <p:cNvSpPr/>
          <p:nvPr/>
        </p:nvSpPr>
        <p:spPr>
          <a:xfrm>
            <a:off x="5029200" y="4125595"/>
            <a:ext cx="381000" cy="1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0189" name="Oval 13"/>
          <p:cNvSpPr/>
          <p:nvPr/>
        </p:nvSpPr>
        <p:spPr>
          <a:xfrm>
            <a:off x="4114800" y="5039995"/>
            <a:ext cx="457200" cy="3810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0190" name="Text Box 14"/>
          <p:cNvSpPr txBox="1"/>
          <p:nvPr/>
        </p:nvSpPr>
        <p:spPr>
          <a:xfrm>
            <a:off x="3810000" y="4658995"/>
            <a:ext cx="6096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+</a:t>
            </a:r>
            <a:endParaRPr lang="en-US" altLang="zh-CN" sz="2800" b="1" dirty="0">
              <a:latin typeface="宋体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-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50191" name="Text Box 15"/>
          <p:cNvSpPr txBox="1"/>
          <p:nvPr/>
        </p:nvSpPr>
        <p:spPr>
          <a:xfrm>
            <a:off x="5029200" y="3592195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1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sp>
        <p:nvSpPr>
          <p:cNvPr id="50192" name="Text Box 16"/>
          <p:cNvSpPr txBox="1"/>
          <p:nvPr/>
        </p:nvSpPr>
        <p:spPr>
          <a:xfrm>
            <a:off x="8001000" y="488759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L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0193" name="Text Box 17"/>
          <p:cNvSpPr txBox="1"/>
          <p:nvPr/>
        </p:nvSpPr>
        <p:spPr>
          <a:xfrm>
            <a:off x="6629400" y="443039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S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0194" name="Text Box 18"/>
          <p:cNvSpPr txBox="1"/>
          <p:nvPr/>
        </p:nvSpPr>
        <p:spPr>
          <a:xfrm>
            <a:off x="3505200" y="4963795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0195" name="Line 19"/>
          <p:cNvSpPr/>
          <p:nvPr/>
        </p:nvSpPr>
        <p:spPr>
          <a:xfrm>
            <a:off x="6400800" y="4887595"/>
            <a:ext cx="0" cy="914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6" name="Line 20"/>
          <p:cNvSpPr/>
          <p:nvPr/>
        </p:nvSpPr>
        <p:spPr>
          <a:xfrm>
            <a:off x="6400800" y="4201795"/>
            <a:ext cx="0" cy="304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7" name="Line 21"/>
          <p:cNvSpPr/>
          <p:nvPr/>
        </p:nvSpPr>
        <p:spPr>
          <a:xfrm flipH="1" flipV="1">
            <a:off x="6096000" y="4430395"/>
            <a:ext cx="304800" cy="4572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8" name="Rectangle 22"/>
          <p:cNvSpPr/>
          <p:nvPr/>
        </p:nvSpPr>
        <p:spPr>
          <a:xfrm>
            <a:off x="6324600" y="5268595"/>
            <a:ext cx="152400" cy="3048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0199" name="Text Box 23"/>
          <p:cNvSpPr txBox="1"/>
          <p:nvPr/>
        </p:nvSpPr>
        <p:spPr>
          <a:xfrm>
            <a:off x="6629400" y="5192395"/>
            <a:ext cx="685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r>
              <a:rPr lang="en-US" altLang="zh-CN" sz="2800" baseline="-25000" dirty="0">
                <a:latin typeface="宋体" pitchFamily="2" charset="-122"/>
              </a:rPr>
              <a:t>2</a:t>
            </a:r>
            <a:endParaRPr lang="en-US" altLang="zh-CN" sz="2800" baseline="-25000" dirty="0">
              <a:latin typeface="宋体" pitchFamily="2" charset="-122"/>
            </a:endParaRPr>
          </a:p>
        </p:txBody>
      </p:sp>
      <p:cxnSp>
        <p:nvCxnSpPr>
          <p:cNvPr id="50200" name="AutoShape 24"/>
          <p:cNvCxnSpPr/>
          <p:nvPr/>
        </p:nvCxnSpPr>
        <p:spPr>
          <a:xfrm flipV="1">
            <a:off x="6096000" y="4582795"/>
            <a:ext cx="457200" cy="304800"/>
          </a:xfrm>
          <a:prstGeom prst="curvedConnector3">
            <a:avLst>
              <a:gd name="adj1" fmla="val 4509"/>
            </a:avLst>
          </a:prstGeom>
          <a:ln w="38100" cap="flat" cmpd="sng">
            <a:solidFill>
              <a:srgbClr val="0066FF"/>
            </a:solidFill>
            <a:prstDash val="solid"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9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9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79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79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9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2" grpId="0" build="p"/>
      <p:bldP spid="179203" grpId="0" build="p"/>
      <p:bldP spid="17920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2"/>
          <p:cNvSpPr txBox="1"/>
          <p:nvPr/>
        </p:nvSpPr>
        <p:spPr>
          <a:xfrm>
            <a:off x="1590040" y="897255"/>
            <a:ext cx="978217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RL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串联电路与电压为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8V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的恒压源接通，如下图所示。在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t=0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瞬间将开关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闭合。当电感分别为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1H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3H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6H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时所收到的四根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(t)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曲线如下图所示。其中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1H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电感所对应的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(t)</a:t>
            </a:r>
            <a:r>
              <a:rPr lang="zh-CN" altLang="en-US" sz="28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曲线是（     ）。</a:t>
            </a:r>
            <a:endParaRPr lang="zh-CN" altLang="en-US" sz="28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0227" name="Text Box 3"/>
          <p:cNvSpPr txBox="1"/>
          <p:nvPr/>
        </p:nvSpPr>
        <p:spPr>
          <a:xfrm>
            <a:off x="2971800" y="6141085"/>
            <a:ext cx="1828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答案：</a:t>
            </a:r>
            <a:endParaRPr lang="zh-CN" altLang="en-US" sz="3200" b="1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0228" name="Text Box 4"/>
          <p:cNvSpPr txBox="1"/>
          <p:nvPr/>
        </p:nvSpPr>
        <p:spPr>
          <a:xfrm>
            <a:off x="4224338" y="6064885"/>
            <a:ext cx="1371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3200" b="1" dirty="0">
                <a:latin typeface="宋体" pitchFamily="2" charset="-122"/>
              </a:rPr>
              <a:t>( </a:t>
            </a:r>
            <a:r>
              <a:rPr lang="en-US" altLang="zh-CN" sz="3600" b="1" dirty="0">
                <a:latin typeface="宋体" pitchFamily="2" charset="-122"/>
              </a:rPr>
              <a:t>a</a:t>
            </a:r>
            <a:r>
              <a:rPr lang="en-US" altLang="zh-CN" sz="3200" b="1" dirty="0">
                <a:latin typeface="宋体" pitchFamily="2" charset="-122"/>
              </a:rPr>
              <a:t> )</a:t>
            </a:r>
            <a:endParaRPr lang="en-US" altLang="zh-CN" sz="3200" b="1" dirty="0">
              <a:latin typeface="宋体" pitchFamily="2" charset="-122"/>
            </a:endParaRPr>
          </a:p>
        </p:txBody>
      </p:sp>
      <p:sp>
        <p:nvSpPr>
          <p:cNvPr id="51205" name="Line 5"/>
          <p:cNvSpPr/>
          <p:nvPr/>
        </p:nvSpPr>
        <p:spPr>
          <a:xfrm>
            <a:off x="3200400" y="4159885"/>
            <a:ext cx="0" cy="1371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6" name="Line 6"/>
          <p:cNvSpPr/>
          <p:nvPr/>
        </p:nvSpPr>
        <p:spPr>
          <a:xfrm>
            <a:off x="3200400" y="5531485"/>
            <a:ext cx="2819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7" name="Line 7"/>
          <p:cNvSpPr/>
          <p:nvPr/>
        </p:nvSpPr>
        <p:spPr>
          <a:xfrm>
            <a:off x="3200400" y="4159885"/>
            <a:ext cx="6096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8" name="Line 8"/>
          <p:cNvSpPr/>
          <p:nvPr/>
        </p:nvSpPr>
        <p:spPr>
          <a:xfrm>
            <a:off x="4267200" y="4159885"/>
            <a:ext cx="17526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09" name="Line 9"/>
          <p:cNvSpPr/>
          <p:nvPr/>
        </p:nvSpPr>
        <p:spPr>
          <a:xfrm flipV="1">
            <a:off x="3733800" y="4159885"/>
            <a:ext cx="533400" cy="304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0" name="Line 10"/>
          <p:cNvSpPr/>
          <p:nvPr/>
        </p:nvSpPr>
        <p:spPr>
          <a:xfrm>
            <a:off x="6019800" y="4159885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1" name="Line 11"/>
          <p:cNvSpPr/>
          <p:nvPr/>
        </p:nvSpPr>
        <p:spPr>
          <a:xfrm>
            <a:off x="6019800" y="5150485"/>
            <a:ext cx="0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2" name="Freeform 12"/>
          <p:cNvSpPr/>
          <p:nvPr/>
        </p:nvSpPr>
        <p:spPr>
          <a:xfrm>
            <a:off x="6019800" y="4540885"/>
            <a:ext cx="158750" cy="674688"/>
          </a:xfrm>
          <a:custGeom>
            <a:avLst/>
            <a:gdLst/>
            <a:ahLst/>
            <a:cxnLst>
              <a:cxn ang="0">
                <a:pos x="13197" y="0"/>
              </a:cxn>
              <a:cxn ang="0">
                <a:pos x="9704" y="41394"/>
              </a:cxn>
              <a:cxn ang="0">
                <a:pos x="62879" y="60731"/>
              </a:cxn>
              <a:cxn ang="0">
                <a:pos x="98200" y="77349"/>
              </a:cxn>
              <a:cxn ang="0">
                <a:pos x="144389" y="126901"/>
              </a:cxn>
              <a:cxn ang="0">
                <a:pos x="133909" y="176754"/>
              </a:cxn>
              <a:cxn ang="0">
                <a:pos x="30663" y="240205"/>
              </a:cxn>
              <a:cxn ang="0">
                <a:pos x="23677" y="245945"/>
              </a:cxn>
              <a:cxn ang="0">
                <a:pos x="13197" y="248665"/>
              </a:cxn>
              <a:cxn ang="0">
                <a:pos x="84227" y="251384"/>
              </a:cxn>
              <a:cxn ang="0">
                <a:pos x="112561" y="262261"/>
              </a:cxn>
              <a:cxn ang="0">
                <a:pos x="133909" y="290058"/>
              </a:cxn>
              <a:cxn ang="0">
                <a:pos x="158750" y="339610"/>
              </a:cxn>
              <a:cxn ang="0">
                <a:pos x="154869" y="394902"/>
              </a:cxn>
              <a:cxn ang="0">
                <a:pos x="130028" y="414240"/>
              </a:cxn>
              <a:cxn ang="0">
                <a:pos x="23677" y="444756"/>
              </a:cxn>
              <a:cxn ang="0">
                <a:pos x="76852" y="450195"/>
              </a:cxn>
              <a:cxn ang="0">
                <a:pos x="105186" y="455633"/>
              </a:cxn>
              <a:cxn ang="0">
                <a:pos x="116054" y="461374"/>
              </a:cxn>
              <a:cxn ang="0">
                <a:pos x="126534" y="464093"/>
              </a:cxn>
              <a:cxn ang="0">
                <a:pos x="130028" y="472251"/>
              </a:cxn>
              <a:cxn ang="0">
                <a:pos x="137402" y="477992"/>
              </a:cxn>
              <a:cxn ang="0">
                <a:pos x="147882" y="505487"/>
              </a:cxn>
              <a:cxn ang="0">
                <a:pos x="144389" y="549600"/>
              </a:cxn>
              <a:cxn ang="0">
                <a:pos x="133909" y="555341"/>
              </a:cxn>
              <a:cxn ang="0">
                <a:pos x="130028" y="563499"/>
              </a:cxn>
              <a:cxn ang="0">
                <a:pos x="91213" y="585555"/>
              </a:cxn>
              <a:cxn ang="0">
                <a:pos x="45024" y="599454"/>
              </a:cxn>
              <a:cxn ang="0">
                <a:pos x="23677" y="604893"/>
              </a:cxn>
              <a:cxn ang="0">
                <a:pos x="2329" y="626949"/>
              </a:cxn>
              <a:cxn ang="0">
                <a:pos x="2329" y="654746"/>
              </a:cxn>
            </a:cxnLst>
            <a:rect l="0" t="0" r="0" b="0"/>
            <a:pathLst>
              <a:path w="409" h="2233">
                <a:moveTo>
                  <a:pt x="34" y="0"/>
                </a:moveTo>
                <a:cubicBezTo>
                  <a:pt x="31" y="46"/>
                  <a:pt x="22" y="91"/>
                  <a:pt x="25" y="137"/>
                </a:cubicBezTo>
                <a:cubicBezTo>
                  <a:pt x="27" y="181"/>
                  <a:pt x="132" y="191"/>
                  <a:pt x="162" y="201"/>
                </a:cubicBezTo>
                <a:cubicBezTo>
                  <a:pt x="234" y="253"/>
                  <a:pt x="201" y="239"/>
                  <a:pt x="253" y="256"/>
                </a:cubicBezTo>
                <a:cubicBezTo>
                  <a:pt x="307" y="310"/>
                  <a:pt x="347" y="346"/>
                  <a:pt x="372" y="420"/>
                </a:cubicBezTo>
                <a:cubicBezTo>
                  <a:pt x="369" y="456"/>
                  <a:pt x="370" y="544"/>
                  <a:pt x="345" y="585"/>
                </a:cubicBezTo>
                <a:cubicBezTo>
                  <a:pt x="286" y="680"/>
                  <a:pt x="186" y="761"/>
                  <a:pt x="79" y="795"/>
                </a:cubicBezTo>
                <a:cubicBezTo>
                  <a:pt x="73" y="801"/>
                  <a:pt x="68" y="809"/>
                  <a:pt x="61" y="814"/>
                </a:cubicBezTo>
                <a:cubicBezTo>
                  <a:pt x="53" y="819"/>
                  <a:pt x="25" y="822"/>
                  <a:pt x="34" y="823"/>
                </a:cubicBezTo>
                <a:cubicBezTo>
                  <a:pt x="95" y="830"/>
                  <a:pt x="156" y="829"/>
                  <a:pt x="217" y="832"/>
                </a:cubicBezTo>
                <a:cubicBezTo>
                  <a:pt x="279" y="853"/>
                  <a:pt x="257" y="837"/>
                  <a:pt x="290" y="868"/>
                </a:cubicBezTo>
                <a:cubicBezTo>
                  <a:pt x="302" y="905"/>
                  <a:pt x="326" y="927"/>
                  <a:pt x="345" y="960"/>
                </a:cubicBezTo>
                <a:cubicBezTo>
                  <a:pt x="376" y="1013"/>
                  <a:pt x="396" y="1064"/>
                  <a:pt x="409" y="1124"/>
                </a:cubicBezTo>
                <a:cubicBezTo>
                  <a:pt x="406" y="1185"/>
                  <a:pt x="407" y="1246"/>
                  <a:pt x="399" y="1307"/>
                </a:cubicBezTo>
                <a:cubicBezTo>
                  <a:pt x="395" y="1336"/>
                  <a:pt x="353" y="1353"/>
                  <a:pt x="335" y="1371"/>
                </a:cubicBezTo>
                <a:cubicBezTo>
                  <a:pt x="268" y="1438"/>
                  <a:pt x="150" y="1450"/>
                  <a:pt x="61" y="1472"/>
                </a:cubicBezTo>
                <a:cubicBezTo>
                  <a:pt x="163" y="1497"/>
                  <a:pt x="0" y="1459"/>
                  <a:pt x="198" y="1490"/>
                </a:cubicBezTo>
                <a:cubicBezTo>
                  <a:pt x="223" y="1494"/>
                  <a:pt x="271" y="1508"/>
                  <a:pt x="271" y="1508"/>
                </a:cubicBezTo>
                <a:cubicBezTo>
                  <a:pt x="280" y="1514"/>
                  <a:pt x="289" y="1522"/>
                  <a:pt x="299" y="1527"/>
                </a:cubicBezTo>
                <a:cubicBezTo>
                  <a:pt x="307" y="1531"/>
                  <a:pt x="319" y="1529"/>
                  <a:pt x="326" y="1536"/>
                </a:cubicBezTo>
                <a:cubicBezTo>
                  <a:pt x="333" y="1543"/>
                  <a:pt x="330" y="1555"/>
                  <a:pt x="335" y="1563"/>
                </a:cubicBezTo>
                <a:cubicBezTo>
                  <a:pt x="340" y="1571"/>
                  <a:pt x="348" y="1576"/>
                  <a:pt x="354" y="1582"/>
                </a:cubicBezTo>
                <a:cubicBezTo>
                  <a:pt x="376" y="1648"/>
                  <a:pt x="368" y="1618"/>
                  <a:pt x="381" y="1673"/>
                </a:cubicBezTo>
                <a:cubicBezTo>
                  <a:pt x="378" y="1722"/>
                  <a:pt x="382" y="1771"/>
                  <a:pt x="372" y="1819"/>
                </a:cubicBezTo>
                <a:cubicBezTo>
                  <a:pt x="370" y="1830"/>
                  <a:pt x="352" y="1829"/>
                  <a:pt x="345" y="1838"/>
                </a:cubicBezTo>
                <a:cubicBezTo>
                  <a:pt x="339" y="1845"/>
                  <a:pt x="341" y="1858"/>
                  <a:pt x="335" y="1865"/>
                </a:cubicBezTo>
                <a:cubicBezTo>
                  <a:pt x="315" y="1889"/>
                  <a:pt x="257" y="1923"/>
                  <a:pt x="235" y="1938"/>
                </a:cubicBezTo>
                <a:cubicBezTo>
                  <a:pt x="197" y="1963"/>
                  <a:pt x="159" y="1972"/>
                  <a:pt x="116" y="1984"/>
                </a:cubicBezTo>
                <a:cubicBezTo>
                  <a:pt x="97" y="1989"/>
                  <a:pt x="61" y="2002"/>
                  <a:pt x="61" y="2002"/>
                </a:cubicBezTo>
                <a:cubicBezTo>
                  <a:pt x="29" y="2023"/>
                  <a:pt x="18" y="2039"/>
                  <a:pt x="6" y="2075"/>
                </a:cubicBezTo>
                <a:cubicBezTo>
                  <a:pt x="15" y="2104"/>
                  <a:pt x="6" y="2233"/>
                  <a:pt x="6" y="2167"/>
                </a:cubicBezTo>
              </a:path>
            </a:pathLst>
          </a:cu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3" name="Rectangle 13"/>
          <p:cNvSpPr/>
          <p:nvPr/>
        </p:nvSpPr>
        <p:spPr>
          <a:xfrm>
            <a:off x="4953000" y="4083685"/>
            <a:ext cx="381000" cy="1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1214" name="Oval 14"/>
          <p:cNvSpPr/>
          <p:nvPr/>
        </p:nvSpPr>
        <p:spPr>
          <a:xfrm>
            <a:off x="2971800" y="4769485"/>
            <a:ext cx="457200" cy="381000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1215" name="Line 15"/>
          <p:cNvSpPr/>
          <p:nvPr/>
        </p:nvSpPr>
        <p:spPr>
          <a:xfrm flipH="1" flipV="1">
            <a:off x="3733800" y="4236085"/>
            <a:ext cx="381000" cy="304800"/>
          </a:xfrm>
          <a:prstGeom prst="line">
            <a:avLst/>
          </a:prstGeom>
          <a:ln w="38100" cap="flat" cmpd="sng">
            <a:solidFill>
              <a:srgbClr val="0066FF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6" name="Text Box 16"/>
          <p:cNvSpPr txBox="1"/>
          <p:nvPr/>
        </p:nvSpPr>
        <p:spPr>
          <a:xfrm>
            <a:off x="2667000" y="4388485"/>
            <a:ext cx="6096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+</a:t>
            </a:r>
            <a:endParaRPr lang="en-US" altLang="zh-CN" sz="2800" b="1" dirty="0">
              <a:latin typeface="宋体" pitchFamily="2" charset="-122"/>
            </a:endParaRPr>
          </a:p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b="1" dirty="0">
                <a:latin typeface="宋体" pitchFamily="2" charset="-122"/>
              </a:rPr>
              <a:t>-</a:t>
            </a:r>
            <a:endParaRPr lang="en-US" altLang="zh-CN" sz="2800" b="1" dirty="0">
              <a:latin typeface="宋体" pitchFamily="2" charset="-122"/>
            </a:endParaRPr>
          </a:p>
        </p:txBody>
      </p:sp>
      <p:sp>
        <p:nvSpPr>
          <p:cNvPr id="51217" name="Text Box 17"/>
          <p:cNvSpPr txBox="1"/>
          <p:nvPr/>
        </p:nvSpPr>
        <p:spPr>
          <a:xfrm>
            <a:off x="4953000" y="35502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R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18" name="Text Box 18"/>
          <p:cNvSpPr txBox="1"/>
          <p:nvPr/>
        </p:nvSpPr>
        <p:spPr>
          <a:xfrm>
            <a:off x="6324600" y="46170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L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19" name="Text Box 19"/>
          <p:cNvSpPr txBox="1"/>
          <p:nvPr/>
        </p:nvSpPr>
        <p:spPr>
          <a:xfrm>
            <a:off x="3733800" y="35502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S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20" name="Line 20"/>
          <p:cNvSpPr/>
          <p:nvPr/>
        </p:nvSpPr>
        <p:spPr>
          <a:xfrm>
            <a:off x="4724400" y="4388485"/>
            <a:ext cx="838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1" name="Text Box 21"/>
          <p:cNvSpPr txBox="1"/>
          <p:nvPr/>
        </p:nvSpPr>
        <p:spPr>
          <a:xfrm>
            <a:off x="4648200" y="4388485"/>
            <a:ext cx="990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(t)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222" name="Line 22"/>
          <p:cNvSpPr/>
          <p:nvPr/>
        </p:nvSpPr>
        <p:spPr>
          <a:xfrm>
            <a:off x="7620000" y="5607685"/>
            <a:ext cx="2362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3" name="Line 23"/>
          <p:cNvSpPr/>
          <p:nvPr/>
        </p:nvSpPr>
        <p:spPr>
          <a:xfrm flipV="1">
            <a:off x="7620000" y="3702685"/>
            <a:ext cx="0" cy="1905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4" name="Text Box 24"/>
          <p:cNvSpPr txBox="1"/>
          <p:nvPr/>
        </p:nvSpPr>
        <p:spPr>
          <a:xfrm>
            <a:off x="8382000" y="5683885"/>
            <a:ext cx="762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t/s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25" name="Text Box 25"/>
          <p:cNvSpPr txBox="1"/>
          <p:nvPr/>
        </p:nvSpPr>
        <p:spPr>
          <a:xfrm>
            <a:off x="6934200" y="3169285"/>
            <a:ext cx="1371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u</a:t>
            </a:r>
            <a:r>
              <a:rPr lang="en-US" altLang="zh-CN" sz="28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(t)/V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226" name="Line 26"/>
          <p:cNvSpPr/>
          <p:nvPr/>
        </p:nvSpPr>
        <p:spPr>
          <a:xfrm>
            <a:off x="7620000" y="4083685"/>
            <a:ext cx="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7" name="Line 27"/>
          <p:cNvSpPr/>
          <p:nvPr/>
        </p:nvSpPr>
        <p:spPr>
          <a:xfrm>
            <a:off x="7620000" y="4007485"/>
            <a:ext cx="2362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8" name="Text Box 28"/>
          <p:cNvSpPr txBox="1"/>
          <p:nvPr/>
        </p:nvSpPr>
        <p:spPr>
          <a:xfrm>
            <a:off x="7315200" y="5302885"/>
            <a:ext cx="304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dirty="0">
                <a:latin typeface="宋体" pitchFamily="2" charset="-122"/>
              </a:rPr>
              <a:t>0</a:t>
            </a:r>
            <a:endParaRPr lang="en-US" altLang="zh-CN" dirty="0">
              <a:latin typeface="宋体" pitchFamily="2" charset="-122"/>
            </a:endParaRPr>
          </a:p>
        </p:txBody>
      </p:sp>
      <p:sp>
        <p:nvSpPr>
          <p:cNvPr id="51229" name="Text Box 29"/>
          <p:cNvSpPr txBox="1"/>
          <p:nvPr/>
        </p:nvSpPr>
        <p:spPr>
          <a:xfrm>
            <a:off x="7239000" y="4464685"/>
            <a:ext cx="304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dirty="0">
                <a:latin typeface="宋体" pitchFamily="2" charset="-122"/>
              </a:rPr>
              <a:t>4</a:t>
            </a:r>
            <a:endParaRPr lang="en-US" altLang="zh-CN" dirty="0">
              <a:latin typeface="宋体" pitchFamily="2" charset="-122"/>
            </a:endParaRPr>
          </a:p>
        </p:txBody>
      </p:sp>
      <p:sp>
        <p:nvSpPr>
          <p:cNvPr id="51230" name="Text Box 30"/>
          <p:cNvSpPr txBox="1"/>
          <p:nvPr/>
        </p:nvSpPr>
        <p:spPr>
          <a:xfrm>
            <a:off x="7239000" y="3778885"/>
            <a:ext cx="304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dirty="0">
                <a:latin typeface="宋体" pitchFamily="2" charset="-122"/>
              </a:rPr>
              <a:t>8</a:t>
            </a:r>
            <a:endParaRPr lang="en-US" altLang="zh-CN" dirty="0">
              <a:latin typeface="宋体" pitchFamily="2" charset="-122"/>
            </a:endParaRPr>
          </a:p>
        </p:txBody>
      </p:sp>
      <p:sp>
        <p:nvSpPr>
          <p:cNvPr id="51231" name="Line 31"/>
          <p:cNvSpPr/>
          <p:nvPr/>
        </p:nvSpPr>
        <p:spPr>
          <a:xfrm>
            <a:off x="7620000" y="4769485"/>
            <a:ext cx="76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32" name="Arc 32"/>
          <p:cNvSpPr/>
          <p:nvPr/>
        </p:nvSpPr>
        <p:spPr>
          <a:xfrm flipH="1">
            <a:off x="7620000" y="4083685"/>
            <a:ext cx="1066800" cy="1524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6800" y="1524000"/>
              </a:cxn>
              <a:cxn ang="0">
                <a:pos x="0" y="1524000"/>
              </a:cxn>
            </a:cxnLst>
            <a:rect l="0" t="0" r="0" b="0"/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33" name="Arc 33"/>
          <p:cNvSpPr/>
          <p:nvPr/>
        </p:nvSpPr>
        <p:spPr>
          <a:xfrm flipH="1">
            <a:off x="7620000" y="4159885"/>
            <a:ext cx="1752600" cy="1447800"/>
          </a:xfrm>
          <a:custGeom>
            <a:avLst/>
            <a:gdLst/>
            <a:ahLst/>
            <a:cxnLst>
              <a:cxn ang="0">
                <a:pos x="30346" y="0"/>
              </a:cxn>
              <a:cxn ang="0">
                <a:pos x="1752600" y="1447800"/>
              </a:cxn>
              <a:cxn ang="0">
                <a:pos x="0" y="1447800"/>
              </a:cxn>
            </a:cxnLst>
            <a:rect l="0" t="0" r="0" b="0"/>
            <a:pathLst>
              <a:path w="21600" h="21597" fill="none">
                <a:moveTo>
                  <a:pt x="373" y="0"/>
                </a:moveTo>
                <a:cubicBezTo>
                  <a:pt x="12155" y="204"/>
                  <a:pt x="21600" y="9813"/>
                  <a:pt x="21600" y="21597"/>
                </a:cubicBezTo>
              </a:path>
              <a:path w="21600" h="21597" stroke="0">
                <a:moveTo>
                  <a:pt x="373" y="0"/>
                </a:moveTo>
                <a:cubicBezTo>
                  <a:pt x="12155" y="204"/>
                  <a:pt x="21600" y="9813"/>
                  <a:pt x="21600" y="21597"/>
                </a:cubicBezTo>
                <a:lnTo>
                  <a:pt x="0" y="21597"/>
                </a:lnTo>
                <a:lnTo>
                  <a:pt x="373" y="0"/>
                </a:lnTo>
                <a:close/>
              </a:path>
            </a:pathLst>
          </a:custGeom>
          <a:noFill/>
          <a:ln w="3810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34" name="Arc 34"/>
          <p:cNvSpPr/>
          <p:nvPr/>
        </p:nvSpPr>
        <p:spPr>
          <a:xfrm flipH="1">
            <a:off x="7620000" y="4464685"/>
            <a:ext cx="2438400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38400" y="1143000"/>
              </a:cxn>
              <a:cxn ang="0">
                <a:pos x="0" y="1143000"/>
              </a:cxn>
            </a:cxnLst>
            <a:rect l="0" t="0" r="0" b="0"/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rgbClr val="3333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35" name="Text Box 35"/>
          <p:cNvSpPr txBox="1"/>
          <p:nvPr/>
        </p:nvSpPr>
        <p:spPr>
          <a:xfrm>
            <a:off x="7696200" y="38550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a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36" name="Text Box 36"/>
          <p:cNvSpPr txBox="1"/>
          <p:nvPr/>
        </p:nvSpPr>
        <p:spPr>
          <a:xfrm>
            <a:off x="8686800" y="40836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b</a:t>
            </a:r>
            <a:endParaRPr lang="en-US" altLang="zh-CN" sz="2800" dirty="0">
              <a:latin typeface="宋体" pitchFamily="2" charset="-122"/>
            </a:endParaRPr>
          </a:p>
        </p:txBody>
      </p:sp>
      <p:sp>
        <p:nvSpPr>
          <p:cNvPr id="51237" name="Text Box 37"/>
          <p:cNvSpPr txBox="1"/>
          <p:nvPr/>
        </p:nvSpPr>
        <p:spPr>
          <a:xfrm>
            <a:off x="9372600" y="4388485"/>
            <a:ext cx="381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altLang="zh-CN" sz="2800" dirty="0">
                <a:latin typeface="宋体" pitchFamily="2" charset="-122"/>
              </a:rPr>
              <a:t>c</a:t>
            </a:r>
            <a:endParaRPr lang="en-US" altLang="zh-CN" sz="2800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80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6" grpId="0" build="p"/>
      <p:bldP spid="180227" grpId="0" build="p"/>
      <p:bldP spid="18022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8"/>
          <p:cNvSpPr txBox="1"/>
          <p:nvPr/>
        </p:nvSpPr>
        <p:spPr>
          <a:xfrm>
            <a:off x="1524000" y="756920"/>
            <a:ext cx="482441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一阶线性微分方程的通解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5417" name="Object 9"/>
          <p:cNvGraphicFramePr>
            <a:graphicFrameLocks noChangeAspect="1"/>
          </p:cNvGraphicFramePr>
          <p:nvPr/>
        </p:nvGraphicFramePr>
        <p:xfrm>
          <a:off x="3792538" y="1836420"/>
          <a:ext cx="381000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3200400" imgH="876300" progId="Equation.3">
                  <p:embed/>
                </p:oleObj>
              </mc:Choice>
              <mc:Fallback>
                <p:oleObj name="" r:id="rId1" imgW="3200400" imgH="8763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792538" y="1836420"/>
                        <a:ext cx="3810000" cy="1055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8" name="Object 10"/>
          <p:cNvGraphicFramePr>
            <a:graphicFrameLocks noChangeAspect="1"/>
          </p:cNvGraphicFramePr>
          <p:nvPr/>
        </p:nvGraphicFramePr>
        <p:xfrm>
          <a:off x="2352675" y="3636645"/>
          <a:ext cx="164623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748665" imgH="215900" progId="Equation.DSMT4">
                  <p:embed/>
                </p:oleObj>
              </mc:Choice>
              <mc:Fallback>
                <p:oleObj name="" r:id="rId3" imgW="748665" imgH="215900" progId="Equation.DSMT4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675" y="3636645"/>
                        <a:ext cx="1646238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9" name="AutoShape 11"/>
          <p:cNvSpPr/>
          <p:nvPr/>
        </p:nvSpPr>
        <p:spPr>
          <a:xfrm>
            <a:off x="4295775" y="3779520"/>
            <a:ext cx="1223963" cy="215900"/>
          </a:xfrm>
          <a:prstGeom prst="rightArrow">
            <a:avLst>
              <a:gd name="adj1" fmla="val 50000"/>
              <a:gd name="adj2" fmla="val 1417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45420" name="Text Box 12"/>
          <p:cNvSpPr txBox="1"/>
          <p:nvPr/>
        </p:nvSpPr>
        <p:spPr>
          <a:xfrm>
            <a:off x="5735638" y="3565208"/>
            <a:ext cx="38893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一阶齐次线性微分方程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5424" name="Object 16"/>
          <p:cNvGraphicFramePr>
            <a:graphicFrameLocks noChangeAspect="1"/>
          </p:cNvGraphicFramePr>
          <p:nvPr/>
        </p:nvGraphicFramePr>
        <p:xfrm>
          <a:off x="2351088" y="4317683"/>
          <a:ext cx="164623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748665" imgH="215900" progId="Equation.DSMT4">
                  <p:embed/>
                </p:oleObj>
              </mc:Choice>
              <mc:Fallback>
                <p:oleObj name="" r:id="rId5" imgW="748665" imgH="215900" progId="Equation.DSMT4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1088" y="4317683"/>
                        <a:ext cx="1646237" cy="471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5" name="AutoShape 17"/>
          <p:cNvSpPr/>
          <p:nvPr/>
        </p:nvSpPr>
        <p:spPr>
          <a:xfrm>
            <a:off x="4295775" y="4412933"/>
            <a:ext cx="1223963" cy="215900"/>
          </a:xfrm>
          <a:prstGeom prst="rightArrow">
            <a:avLst>
              <a:gd name="adj1" fmla="val 50000"/>
              <a:gd name="adj2" fmla="val 1417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45426" name="Text Box 18"/>
          <p:cNvSpPr txBox="1"/>
          <p:nvPr/>
        </p:nvSpPr>
        <p:spPr>
          <a:xfrm>
            <a:off x="5664200" y="4270058"/>
            <a:ext cx="4464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一阶非齐次线性微分方程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0" grpId="0"/>
      <p:bldP spid="1454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4"/>
          <p:cNvSpPr txBox="1"/>
          <p:nvPr/>
        </p:nvSpPr>
        <p:spPr>
          <a:xfrm>
            <a:off x="1524000" y="591185"/>
            <a:ext cx="57245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一阶齐次线性微分方程的通解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6437" name="Object 5"/>
          <p:cNvGraphicFramePr>
            <a:graphicFrameLocks noChangeAspect="1"/>
          </p:cNvGraphicFramePr>
          <p:nvPr/>
        </p:nvGraphicFramePr>
        <p:xfrm>
          <a:off x="3863975" y="1167448"/>
          <a:ext cx="3810000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3200400" imgH="876300" progId="Equation.3">
                  <p:embed/>
                </p:oleObj>
              </mc:Choice>
              <mc:Fallback>
                <p:oleObj name="" r:id="rId1" imgW="3200400" imgH="8763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63975" y="1167448"/>
                        <a:ext cx="3810000" cy="1055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8" name="Object 6"/>
          <p:cNvGraphicFramePr>
            <a:graphicFrameLocks noChangeAspect="1"/>
          </p:cNvGraphicFramePr>
          <p:nvPr/>
        </p:nvGraphicFramePr>
        <p:xfrm>
          <a:off x="2352675" y="2318385"/>
          <a:ext cx="164623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748665" imgH="215900" progId="Equation.DSMT4">
                  <p:embed/>
                </p:oleObj>
              </mc:Choice>
              <mc:Fallback>
                <p:oleObj name="" r:id="rId3" imgW="748665" imgH="215900" progId="Equation.DSMT4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675" y="2318385"/>
                        <a:ext cx="1646238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9" name="AutoShape 7"/>
          <p:cNvSpPr/>
          <p:nvPr/>
        </p:nvSpPr>
        <p:spPr>
          <a:xfrm>
            <a:off x="4295775" y="2461260"/>
            <a:ext cx="1223963" cy="215900"/>
          </a:xfrm>
          <a:prstGeom prst="rightArrow">
            <a:avLst>
              <a:gd name="adj1" fmla="val 50000"/>
              <a:gd name="adj2" fmla="val 1417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146440" name="Text Box 8"/>
          <p:cNvSpPr txBox="1"/>
          <p:nvPr/>
        </p:nvSpPr>
        <p:spPr>
          <a:xfrm>
            <a:off x="5735638" y="2246948"/>
            <a:ext cx="388937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一阶齐次线性微分方程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6444" name="Object 12"/>
          <p:cNvGraphicFramePr>
            <a:graphicFrameLocks noChangeAspect="1"/>
          </p:cNvGraphicFramePr>
          <p:nvPr/>
        </p:nvGraphicFramePr>
        <p:xfrm>
          <a:off x="2495550" y="3181985"/>
          <a:ext cx="734536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3305175" imgH="409575" progId="Equation.DSMT4">
                  <p:embed/>
                </p:oleObj>
              </mc:Choice>
              <mc:Fallback>
                <p:oleObj name="" r:id="rId5" imgW="3305175" imgH="409575" progId="Equation.DSMT4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95550" y="3181985"/>
                        <a:ext cx="7345363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6" name="Object 14"/>
          <p:cNvGraphicFramePr>
            <a:graphicFrameLocks noChangeAspect="1"/>
          </p:cNvGraphicFramePr>
          <p:nvPr/>
        </p:nvGraphicFramePr>
        <p:xfrm>
          <a:off x="3071813" y="4191635"/>
          <a:ext cx="63039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2838450" imgH="409575" progId="Equation.DSMT4">
                  <p:embed/>
                </p:oleObj>
              </mc:Choice>
              <mc:Fallback>
                <p:oleObj name="" r:id="rId7" imgW="2838450" imgH="409575" progId="Equation.DSMT4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71813" y="4191635"/>
                        <a:ext cx="6303962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7" name="Object 15"/>
          <p:cNvGraphicFramePr>
            <a:graphicFrameLocks noChangeAspect="1"/>
          </p:cNvGraphicFramePr>
          <p:nvPr/>
        </p:nvGraphicFramePr>
        <p:xfrm>
          <a:off x="3216275" y="5199698"/>
          <a:ext cx="58261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2619375" imgH="266700" progId="Equation.DSMT4">
                  <p:embed/>
                </p:oleObj>
              </mc:Choice>
              <mc:Fallback>
                <p:oleObj name="" r:id="rId9" imgW="2619375" imgH="2667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6275" y="5199698"/>
                        <a:ext cx="5826125" cy="62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8" name="Object 16"/>
          <p:cNvGraphicFramePr>
            <a:graphicFrameLocks noChangeAspect="1"/>
          </p:cNvGraphicFramePr>
          <p:nvPr/>
        </p:nvGraphicFramePr>
        <p:xfrm>
          <a:off x="3287713" y="6063298"/>
          <a:ext cx="6048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2352675" imgH="285750" progId="Equation.DSMT4">
                  <p:embed/>
                </p:oleObj>
              </mc:Choice>
              <mc:Fallback>
                <p:oleObj name="" r:id="rId11" imgW="2352675" imgH="285750" progId="Equation.DSMT4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7713" y="6063298"/>
                        <a:ext cx="6048375" cy="752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9" name="Text Box 17"/>
          <p:cNvSpPr txBox="1"/>
          <p:nvPr/>
        </p:nvSpPr>
        <p:spPr>
          <a:xfrm>
            <a:off x="1703388" y="6063298"/>
            <a:ext cx="18002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503050405090304" pitchFamily="18" charset="0"/>
                <a:ea typeface="楷体_GB2312" pitchFamily="1" charset="-122"/>
              </a:rPr>
              <a:t>通解：</a:t>
            </a:r>
            <a:endParaRPr lang="zh-CN" altLang="en-US" sz="2800" b="1" dirty="0">
              <a:solidFill>
                <a:srgbClr val="FFFF00"/>
              </a:solidFill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6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0" grpId="0"/>
      <p:bldP spid="1464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/>
          <p:nvPr/>
        </p:nvSpPr>
        <p:spPr>
          <a:xfrm>
            <a:off x="6149658" y="701675"/>
            <a:ext cx="3340735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未动作前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，电路处于稳定状态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8915" name="Text Box 3"/>
          <p:cNvSpPr txBox="1"/>
          <p:nvPr/>
        </p:nvSpPr>
        <p:spPr>
          <a:xfrm>
            <a:off x="6241892" y="3174524"/>
            <a:ext cx="25482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C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</a:t>
            </a:r>
            <a:endParaRPr lang="en-US" altLang="zh-CN" sz="32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8916" name="Text Box 4"/>
          <p:cNvSpPr txBox="1"/>
          <p:nvPr/>
        </p:nvSpPr>
        <p:spPr>
          <a:xfrm>
            <a:off x="6313329" y="1447324"/>
            <a:ext cx="277685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 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s</a:t>
            </a:r>
            <a:endParaRPr lang="en-US" altLang="zh-CN" sz="3200" b="1" i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8917" name="Text Box 5"/>
          <p:cNvSpPr txBox="1"/>
          <p:nvPr/>
        </p:nvSpPr>
        <p:spPr>
          <a:xfrm>
            <a:off x="5519738" y="2185671"/>
            <a:ext cx="4859337" cy="64516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动作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后很长时间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，电容放电完毕，电路达到新的稳定状态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8918" name="Group 6"/>
          <p:cNvGrpSpPr/>
          <p:nvPr/>
        </p:nvGrpSpPr>
        <p:grpSpPr>
          <a:xfrm>
            <a:off x="2782888" y="4084638"/>
            <a:ext cx="5264150" cy="2409825"/>
            <a:chOff x="793" y="2369"/>
            <a:chExt cx="3316" cy="1518"/>
          </a:xfrm>
        </p:grpSpPr>
        <p:sp>
          <p:nvSpPr>
            <p:cNvPr id="9284" name="Text Box 7"/>
            <p:cNvSpPr txBox="1"/>
            <p:nvPr/>
          </p:nvSpPr>
          <p:spPr>
            <a:xfrm>
              <a:off x="793" y="3351"/>
              <a:ext cx="123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前一个稳定状态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85" name="Text Box 8"/>
            <p:cNvSpPr txBox="1"/>
            <p:nvPr/>
          </p:nvSpPr>
          <p:spPr>
            <a:xfrm>
              <a:off x="2065" y="3636"/>
              <a:ext cx="757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过渡状态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86" name="Text Box 9"/>
            <p:cNvSpPr txBox="1"/>
            <p:nvPr/>
          </p:nvSpPr>
          <p:spPr>
            <a:xfrm>
              <a:off x="2747" y="3396"/>
              <a:ext cx="123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第二个稳定状态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87" name="Group 10"/>
            <p:cNvGrpSpPr/>
            <p:nvPr/>
          </p:nvGrpSpPr>
          <p:grpSpPr>
            <a:xfrm>
              <a:off x="2655" y="2533"/>
              <a:ext cx="202" cy="1076"/>
              <a:chOff x="3740" y="336"/>
              <a:chExt cx="202" cy="1076"/>
            </a:xfrm>
          </p:grpSpPr>
          <p:sp>
            <p:nvSpPr>
              <p:cNvPr id="9308" name="Text Box 11"/>
              <p:cNvSpPr txBox="1"/>
              <p:nvPr/>
            </p:nvSpPr>
            <p:spPr>
              <a:xfrm>
                <a:off x="3740" y="1180"/>
                <a:ext cx="202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t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1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309" name="Line 12"/>
              <p:cNvSpPr/>
              <p:nvPr/>
            </p:nvSpPr>
            <p:spPr>
              <a:xfrm>
                <a:off x="3840" y="336"/>
                <a:ext cx="0" cy="912"/>
              </a:xfrm>
              <a:prstGeom prst="line">
                <a:avLst/>
              </a:prstGeom>
              <a:ln w="25400" cap="flat" cmpd="sng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88" name="Group 13"/>
            <p:cNvGrpSpPr/>
            <p:nvPr/>
          </p:nvGrpSpPr>
          <p:grpSpPr>
            <a:xfrm>
              <a:off x="2735" y="2465"/>
              <a:ext cx="912" cy="308"/>
              <a:chOff x="3840" y="268"/>
              <a:chExt cx="912" cy="308"/>
            </a:xfrm>
          </p:grpSpPr>
          <p:sp>
            <p:nvSpPr>
              <p:cNvPr id="9306" name="Line 14"/>
              <p:cNvSpPr/>
              <p:nvPr/>
            </p:nvSpPr>
            <p:spPr>
              <a:xfrm>
                <a:off x="3840" y="576"/>
                <a:ext cx="912" cy="0"/>
              </a:xfrm>
              <a:prstGeom prst="line">
                <a:avLst/>
              </a:prstGeom>
              <a:ln w="38100" cap="flat" cmpd="sng">
                <a:solidFill>
                  <a:srgbClr val="FF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7" name="Text Box 15"/>
              <p:cNvSpPr txBox="1"/>
              <p:nvPr/>
            </p:nvSpPr>
            <p:spPr>
              <a:xfrm>
                <a:off x="4203" y="268"/>
                <a:ext cx="271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S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grpSp>
          <p:nvGrpSpPr>
            <p:cNvPr id="9289" name="Group 16"/>
            <p:cNvGrpSpPr/>
            <p:nvPr/>
          </p:nvGrpSpPr>
          <p:grpSpPr>
            <a:xfrm>
              <a:off x="1631" y="2369"/>
              <a:ext cx="2478" cy="1192"/>
              <a:chOff x="2736" y="172"/>
              <a:chExt cx="2478" cy="1192"/>
            </a:xfrm>
          </p:grpSpPr>
          <p:sp>
            <p:nvSpPr>
              <p:cNvPr id="9301" name="Line 17"/>
              <p:cNvSpPr/>
              <p:nvPr/>
            </p:nvSpPr>
            <p:spPr>
              <a:xfrm>
                <a:off x="2736" y="1104"/>
                <a:ext cx="2352" cy="0"/>
              </a:xfrm>
              <a:prstGeom prst="line">
                <a:avLst/>
              </a:prstGeom>
              <a:ln w="38100" cap="flat" cmpd="sng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2" name="Line 18"/>
              <p:cNvSpPr/>
              <p:nvPr/>
            </p:nvSpPr>
            <p:spPr>
              <a:xfrm flipH="1" flipV="1">
                <a:off x="3216" y="240"/>
                <a:ext cx="0" cy="1056"/>
              </a:xfrm>
              <a:prstGeom prst="line">
                <a:avLst/>
              </a:prstGeom>
              <a:ln w="38100" cap="flat" cmpd="sng">
                <a:solidFill>
                  <a:schemeClr val="bg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3" name="Text Box 19"/>
              <p:cNvSpPr txBox="1"/>
              <p:nvPr/>
            </p:nvSpPr>
            <p:spPr>
              <a:xfrm>
                <a:off x="3243" y="172"/>
                <a:ext cx="237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304" name="Text Box 20"/>
              <p:cNvSpPr txBox="1"/>
              <p:nvPr/>
            </p:nvSpPr>
            <p:spPr>
              <a:xfrm>
                <a:off x="5059" y="1084"/>
                <a:ext cx="155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t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305" name="Text Box 21"/>
              <p:cNvSpPr txBox="1"/>
              <p:nvPr/>
            </p:nvSpPr>
            <p:spPr>
              <a:xfrm>
                <a:off x="3228" y="1132"/>
                <a:ext cx="187" cy="2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0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90" name="Line 22"/>
            <p:cNvSpPr/>
            <p:nvPr/>
          </p:nvSpPr>
          <p:spPr>
            <a:xfrm>
              <a:off x="1439" y="3301"/>
              <a:ext cx="672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1" name="Freeform 23"/>
            <p:cNvSpPr/>
            <p:nvPr/>
          </p:nvSpPr>
          <p:spPr>
            <a:xfrm>
              <a:off x="2113" y="2767"/>
              <a:ext cx="663" cy="530"/>
            </a:xfrm>
            <a:custGeom>
              <a:avLst/>
              <a:gdLst/>
              <a:ahLst/>
              <a:cxnLst>
                <a:cxn ang="0">
                  <a:pos x="0" y="530"/>
                </a:cxn>
                <a:cxn ang="0">
                  <a:pos x="94" y="276"/>
                </a:cxn>
                <a:cxn ang="0">
                  <a:pos x="220" y="90"/>
                </a:cxn>
                <a:cxn ang="0">
                  <a:pos x="409" y="21"/>
                </a:cxn>
                <a:cxn ang="0">
                  <a:pos x="582" y="3"/>
                </a:cxn>
                <a:cxn ang="0">
                  <a:pos x="663" y="3"/>
                </a:cxn>
              </a:cxnLst>
              <a:rect l="0" t="0" r="0" b="0"/>
              <a:pathLst>
                <a:path w="663" h="530">
                  <a:moveTo>
                    <a:pt x="0" y="530"/>
                  </a:moveTo>
                  <a:cubicBezTo>
                    <a:pt x="16" y="488"/>
                    <a:pt x="57" y="349"/>
                    <a:pt x="94" y="276"/>
                  </a:cubicBezTo>
                  <a:cubicBezTo>
                    <a:pt x="131" y="203"/>
                    <a:pt x="168" y="132"/>
                    <a:pt x="220" y="90"/>
                  </a:cubicBezTo>
                  <a:cubicBezTo>
                    <a:pt x="272" y="48"/>
                    <a:pt x="349" y="36"/>
                    <a:pt x="409" y="21"/>
                  </a:cubicBezTo>
                  <a:cubicBezTo>
                    <a:pt x="469" y="6"/>
                    <a:pt x="540" y="6"/>
                    <a:pt x="582" y="3"/>
                  </a:cubicBezTo>
                  <a:cubicBezTo>
                    <a:pt x="624" y="0"/>
                    <a:pt x="651" y="3"/>
                    <a:pt x="663" y="3"/>
                  </a:cubicBezTo>
                </a:path>
              </a:pathLst>
            </a:custGeom>
            <a:noFill/>
            <a:ln w="3810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9292" name="Group 24"/>
            <p:cNvGrpSpPr/>
            <p:nvPr/>
          </p:nvGrpSpPr>
          <p:grpSpPr>
            <a:xfrm>
              <a:off x="1428" y="2535"/>
              <a:ext cx="2232" cy="767"/>
              <a:chOff x="2556" y="333"/>
              <a:chExt cx="2232" cy="767"/>
            </a:xfrm>
          </p:grpSpPr>
          <p:grpSp>
            <p:nvGrpSpPr>
              <p:cNvPr id="9293" name="Group 25"/>
              <p:cNvGrpSpPr/>
              <p:nvPr/>
            </p:nvGrpSpPr>
            <p:grpSpPr>
              <a:xfrm>
                <a:off x="2556" y="570"/>
                <a:ext cx="2232" cy="530"/>
                <a:chOff x="2556" y="570"/>
                <a:chExt cx="2232" cy="530"/>
              </a:xfrm>
            </p:grpSpPr>
            <p:sp>
              <p:nvSpPr>
                <p:cNvPr id="9295" name="Line 26"/>
                <p:cNvSpPr/>
                <p:nvPr/>
              </p:nvSpPr>
              <p:spPr>
                <a:xfrm>
                  <a:off x="2556" y="1080"/>
                  <a:ext cx="648" cy="0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96" name="Line 27"/>
                <p:cNvSpPr/>
                <p:nvPr/>
              </p:nvSpPr>
              <p:spPr>
                <a:xfrm>
                  <a:off x="3876" y="1092"/>
                  <a:ext cx="912" cy="0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97" name="Freeform 28"/>
                <p:cNvSpPr/>
                <p:nvPr/>
              </p:nvSpPr>
              <p:spPr>
                <a:xfrm flipV="1">
                  <a:off x="3218" y="570"/>
                  <a:ext cx="663" cy="530"/>
                </a:xfrm>
                <a:custGeom>
                  <a:avLst/>
                  <a:gdLst/>
                  <a:ahLst/>
                  <a:cxnLst>
                    <a:cxn ang="0">
                      <a:pos x="0" y="530"/>
                    </a:cxn>
                    <a:cxn ang="0">
                      <a:pos x="94" y="276"/>
                    </a:cxn>
                    <a:cxn ang="0">
                      <a:pos x="220" y="90"/>
                    </a:cxn>
                    <a:cxn ang="0">
                      <a:pos x="409" y="21"/>
                    </a:cxn>
                    <a:cxn ang="0">
                      <a:pos x="582" y="3"/>
                    </a:cxn>
                    <a:cxn ang="0">
                      <a:pos x="663" y="3"/>
                    </a:cxn>
                  </a:cxnLst>
                  <a:rect l="0" t="0" r="0" b="0"/>
                  <a:pathLst>
                    <a:path w="663" h="530">
                      <a:moveTo>
                        <a:pt x="0" y="530"/>
                      </a:moveTo>
                      <a:cubicBezTo>
                        <a:pt x="16" y="488"/>
                        <a:pt x="57" y="349"/>
                        <a:pt x="94" y="276"/>
                      </a:cubicBezTo>
                      <a:cubicBezTo>
                        <a:pt x="131" y="203"/>
                        <a:pt x="168" y="132"/>
                        <a:pt x="220" y="90"/>
                      </a:cubicBezTo>
                      <a:cubicBezTo>
                        <a:pt x="272" y="48"/>
                        <a:pt x="349" y="36"/>
                        <a:pt x="409" y="21"/>
                      </a:cubicBezTo>
                      <a:cubicBezTo>
                        <a:pt x="469" y="6"/>
                        <a:pt x="540" y="6"/>
                        <a:pt x="582" y="3"/>
                      </a:cubicBezTo>
                      <a:cubicBezTo>
                        <a:pt x="624" y="0"/>
                        <a:pt x="651" y="3"/>
                        <a:pt x="663" y="3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00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98" name="Line 29"/>
                <p:cNvSpPr/>
                <p:nvPr/>
              </p:nvSpPr>
              <p:spPr>
                <a:xfrm>
                  <a:off x="3204" y="612"/>
                  <a:ext cx="12" cy="456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99" name="Line 30"/>
                <p:cNvSpPr/>
                <p:nvPr/>
              </p:nvSpPr>
              <p:spPr>
                <a:xfrm flipV="1">
                  <a:off x="3456" y="828"/>
                  <a:ext cx="1032" cy="204"/>
                </a:xfrm>
                <a:prstGeom prst="line">
                  <a:avLst/>
                </a:prstGeom>
                <a:ln w="28575" cap="flat" cmpd="sng">
                  <a:solidFill>
                    <a:srgbClr val="FFFF00"/>
                  </a:solidFill>
                  <a:prstDash val="dash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00" name="Text Box 31"/>
                <p:cNvSpPr txBox="1"/>
                <p:nvPr/>
              </p:nvSpPr>
              <p:spPr>
                <a:xfrm>
                  <a:off x="4436" y="664"/>
                  <a:ext cx="178" cy="32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/>
                  <a:r>
                    <a:rPr lang="en-US" altLang="zh-CN" sz="2800" b="1" i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i</a:t>
                  </a:r>
                  <a:endPara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graphicFrame>
            <p:nvGraphicFramePr>
              <p:cNvPr id="9294" name="Object 32"/>
              <p:cNvGraphicFramePr>
                <a:graphicFrameLocks noChangeAspect="1"/>
              </p:cNvGraphicFramePr>
              <p:nvPr/>
            </p:nvGraphicFramePr>
            <p:xfrm>
              <a:off x="2789" y="333"/>
              <a:ext cx="306" cy="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6" name="" r:id="rId1" imgW="257175" imgH="400050" progId="Equation.3">
                      <p:embed/>
                    </p:oleObj>
                  </mc:Choice>
                  <mc:Fallback>
                    <p:oleObj name="" r:id="rId1" imgW="257175" imgH="400050" progId="Equation.3">
                      <p:embed/>
                      <p:pic>
                        <p:nvPicPr>
                          <p:cNvPr id="0" name="图片 3080"/>
                          <p:cNvPicPr/>
                          <p:nvPr/>
                        </p:nvPicPr>
                        <p:blipFill>
                          <a:blip r:embed="rId2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789" y="333"/>
                            <a:ext cx="306" cy="46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8945" name="AutoShape 33" descr="羊皮纸"/>
          <p:cNvSpPr/>
          <p:nvPr/>
        </p:nvSpPr>
        <p:spPr>
          <a:xfrm>
            <a:off x="3432175" y="5840413"/>
            <a:ext cx="2087563" cy="503237"/>
          </a:xfrm>
          <a:prstGeom prst="wedgeRoundRectCallout">
            <a:avLst>
              <a:gd name="adj1" fmla="val 155324"/>
              <a:gd name="adj2" fmla="val -98579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有一过渡期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38946" name="Freeform 34"/>
          <p:cNvSpPr/>
          <p:nvPr/>
        </p:nvSpPr>
        <p:spPr>
          <a:xfrm rot="-6534047">
            <a:off x="7410450" y="4525963"/>
            <a:ext cx="1258888" cy="1152525"/>
          </a:xfrm>
          <a:custGeom>
            <a:avLst/>
            <a:gdLst/>
            <a:ahLst/>
            <a:cxnLst>
              <a:cxn ang="0">
                <a:pos x="0" y="1152525"/>
              </a:cxn>
              <a:cxn ang="0">
                <a:pos x="178485" y="600183"/>
              </a:cxn>
              <a:cxn ang="0">
                <a:pos x="417731" y="195712"/>
              </a:cxn>
              <a:cxn ang="0">
                <a:pos x="776599" y="45666"/>
              </a:cxn>
              <a:cxn ang="0">
                <a:pos x="1105087" y="6524"/>
              </a:cxn>
              <a:cxn ang="0">
                <a:pos x="1258888" y="6524"/>
              </a:cxn>
            </a:cxnLst>
            <a:rect l="0" t="0" r="0" b="0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38100" cap="flat" cmpd="sng">
            <a:solidFill>
              <a:srgbClr val="00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8947" name="Group 35"/>
          <p:cNvGrpSpPr/>
          <p:nvPr/>
        </p:nvGrpSpPr>
        <p:grpSpPr>
          <a:xfrm>
            <a:off x="7319963" y="5553075"/>
            <a:ext cx="1978025" cy="741363"/>
            <a:chOff x="1775" y="1693"/>
            <a:chExt cx="1246" cy="467"/>
          </a:xfrm>
        </p:grpSpPr>
        <p:sp>
          <p:nvSpPr>
            <p:cNvPr id="9281" name="Line 36"/>
            <p:cNvSpPr/>
            <p:nvPr/>
          </p:nvSpPr>
          <p:spPr>
            <a:xfrm rot="10800000">
              <a:off x="2109" y="1706"/>
              <a:ext cx="912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2" name="Line 37"/>
            <p:cNvSpPr/>
            <p:nvPr/>
          </p:nvSpPr>
          <p:spPr>
            <a:xfrm rot="10800000">
              <a:off x="1775" y="1693"/>
              <a:ext cx="12" cy="45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3" name="Freeform 38"/>
            <p:cNvSpPr/>
            <p:nvPr/>
          </p:nvSpPr>
          <p:spPr>
            <a:xfrm>
              <a:off x="1791" y="1706"/>
              <a:ext cx="363" cy="454"/>
            </a:xfrm>
            <a:custGeom>
              <a:avLst/>
              <a:gdLst/>
              <a:ahLst/>
              <a:cxnLst>
                <a:cxn ang="0">
                  <a:pos x="0" y="454"/>
                </a:cxn>
                <a:cxn ang="0">
                  <a:pos x="91" y="113"/>
                </a:cxn>
                <a:cxn ang="0">
                  <a:pos x="227" y="16"/>
                </a:cxn>
                <a:cxn ang="0">
                  <a:pos x="363" y="16"/>
                </a:cxn>
              </a:cxnLst>
              <a:rect l="0" t="0" r="0" b="0"/>
              <a:pathLst>
                <a:path w="363" h="423">
                  <a:moveTo>
                    <a:pt x="0" y="423"/>
                  </a:moveTo>
                  <a:cubicBezTo>
                    <a:pt x="26" y="298"/>
                    <a:pt x="53" y="173"/>
                    <a:pt x="91" y="105"/>
                  </a:cubicBezTo>
                  <a:cubicBezTo>
                    <a:pt x="129" y="37"/>
                    <a:pt x="182" y="30"/>
                    <a:pt x="227" y="15"/>
                  </a:cubicBezTo>
                  <a:cubicBezTo>
                    <a:pt x="272" y="0"/>
                    <a:pt x="340" y="15"/>
                    <a:pt x="363" y="15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951" name="Text Box 39"/>
          <p:cNvSpPr txBox="1"/>
          <p:nvPr/>
        </p:nvSpPr>
        <p:spPr>
          <a:xfrm>
            <a:off x="7828757" y="4904423"/>
            <a:ext cx="196532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第三个稳定状态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8952" name="Group 40"/>
          <p:cNvGrpSpPr/>
          <p:nvPr/>
        </p:nvGrpSpPr>
        <p:grpSpPr>
          <a:xfrm>
            <a:off x="1671638" y="437463"/>
            <a:ext cx="3587750" cy="1961250"/>
            <a:chOff x="320" y="1751"/>
            <a:chExt cx="2260" cy="1235"/>
          </a:xfrm>
        </p:grpSpPr>
        <p:grpSp>
          <p:nvGrpSpPr>
            <p:cNvPr id="9253" name="Group 41"/>
            <p:cNvGrpSpPr/>
            <p:nvPr/>
          </p:nvGrpSpPr>
          <p:grpSpPr>
            <a:xfrm>
              <a:off x="2090" y="2573"/>
              <a:ext cx="277" cy="70"/>
              <a:chOff x="2112" y="3648"/>
              <a:chExt cx="192" cy="48"/>
            </a:xfrm>
          </p:grpSpPr>
          <p:sp>
            <p:nvSpPr>
              <p:cNvPr id="9279" name="Line 42"/>
              <p:cNvSpPr/>
              <p:nvPr/>
            </p:nvSpPr>
            <p:spPr>
              <a:xfrm>
                <a:off x="2112" y="364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80" name="Line 43"/>
              <p:cNvSpPr/>
              <p:nvPr/>
            </p:nvSpPr>
            <p:spPr>
              <a:xfrm>
                <a:off x="2112" y="3696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54" name="Group 44"/>
            <p:cNvGrpSpPr/>
            <p:nvPr/>
          </p:nvGrpSpPr>
          <p:grpSpPr>
            <a:xfrm>
              <a:off x="1746" y="2189"/>
              <a:ext cx="363" cy="776"/>
              <a:chOff x="1576" y="1311"/>
              <a:chExt cx="251" cy="542"/>
            </a:xfrm>
          </p:grpSpPr>
          <p:grpSp>
            <p:nvGrpSpPr>
              <p:cNvPr id="9275" name="Group 45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9277" name="Text Box 46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9278" name="Text Box 47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9276" name="Text Box 48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55" name="Text Box 49"/>
            <p:cNvSpPr txBox="1"/>
            <p:nvPr/>
          </p:nvSpPr>
          <p:spPr>
            <a:xfrm>
              <a:off x="320" y="2457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56" name="Group 50"/>
            <p:cNvGrpSpPr/>
            <p:nvPr/>
          </p:nvGrpSpPr>
          <p:grpSpPr>
            <a:xfrm>
              <a:off x="633" y="2161"/>
              <a:ext cx="1596" cy="825"/>
              <a:chOff x="816" y="2880"/>
              <a:chExt cx="1104" cy="576"/>
            </a:xfrm>
          </p:grpSpPr>
          <p:sp>
            <p:nvSpPr>
              <p:cNvPr id="9266" name="Line 51"/>
              <p:cNvSpPr/>
              <p:nvPr/>
            </p:nvSpPr>
            <p:spPr>
              <a:xfrm>
                <a:off x="912" y="2880"/>
                <a:ext cx="28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7" name="Line 52"/>
              <p:cNvSpPr/>
              <p:nvPr/>
            </p:nvSpPr>
            <p:spPr>
              <a:xfrm>
                <a:off x="912" y="3456"/>
                <a:ext cx="1008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8" name="Line 53"/>
              <p:cNvSpPr/>
              <p:nvPr/>
            </p:nvSpPr>
            <p:spPr>
              <a:xfrm flipH="1">
                <a:off x="1344" y="2880"/>
                <a:ext cx="57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9" name="Line 54"/>
              <p:cNvSpPr/>
              <p:nvPr/>
            </p:nvSpPr>
            <p:spPr>
              <a:xfrm>
                <a:off x="816" y="316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0" name="Line 55"/>
              <p:cNvSpPr/>
              <p:nvPr/>
            </p:nvSpPr>
            <p:spPr>
              <a:xfrm>
                <a:off x="864" y="3216"/>
                <a:ext cx="96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1" name="Line 56"/>
              <p:cNvSpPr/>
              <p:nvPr/>
            </p:nvSpPr>
            <p:spPr>
              <a:xfrm flipV="1">
                <a:off x="912" y="3216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2" name="Line 57"/>
              <p:cNvSpPr/>
              <p:nvPr/>
            </p:nvSpPr>
            <p:spPr>
              <a:xfrm>
                <a:off x="912" y="2880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3" name="Line 58"/>
              <p:cNvSpPr/>
              <p:nvPr/>
            </p:nvSpPr>
            <p:spPr>
              <a:xfrm>
                <a:off x="1920" y="2880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4" name="Line 59"/>
              <p:cNvSpPr/>
              <p:nvPr/>
            </p:nvSpPr>
            <p:spPr>
              <a:xfrm flipV="1">
                <a:off x="1920" y="3216"/>
                <a:ext cx="0" cy="24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57" name="Group 60"/>
            <p:cNvGrpSpPr/>
            <p:nvPr/>
          </p:nvGrpSpPr>
          <p:grpSpPr>
            <a:xfrm>
              <a:off x="1604" y="2093"/>
              <a:ext cx="417" cy="388"/>
              <a:chOff x="1488" y="2832"/>
              <a:chExt cx="288" cy="272"/>
            </a:xfrm>
          </p:grpSpPr>
          <p:sp>
            <p:nvSpPr>
              <p:cNvPr id="9264" name="Text Box 61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265" name="Rectangle 62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58" name="Text Box 63"/>
            <p:cNvSpPr txBox="1"/>
            <p:nvPr/>
          </p:nvSpPr>
          <p:spPr>
            <a:xfrm>
              <a:off x="2369" y="2525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59" name="Group 64"/>
            <p:cNvGrpSpPr/>
            <p:nvPr/>
          </p:nvGrpSpPr>
          <p:grpSpPr>
            <a:xfrm>
              <a:off x="2059" y="1751"/>
              <a:ext cx="239" cy="342"/>
              <a:chOff x="1803" y="2593"/>
              <a:chExt cx="165" cy="239"/>
            </a:xfrm>
          </p:grpSpPr>
          <p:sp>
            <p:nvSpPr>
              <p:cNvPr id="9262" name="Text Box 65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263" name="Line 66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60" name="Text Box 67"/>
            <p:cNvSpPr txBox="1"/>
            <p:nvPr/>
          </p:nvSpPr>
          <p:spPr>
            <a:xfrm>
              <a:off x="861" y="1852"/>
              <a:ext cx="655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&lt;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t</a:t>
              </a:r>
              <a:r>
                <a:rPr lang="en-US" altLang="zh-CN" sz="2800" baseline="-25000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61" name="Line 68"/>
            <p:cNvSpPr/>
            <p:nvPr/>
          </p:nvSpPr>
          <p:spPr>
            <a:xfrm>
              <a:off x="1111" y="2160"/>
              <a:ext cx="36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981" name="Group 69"/>
          <p:cNvGrpSpPr/>
          <p:nvPr/>
        </p:nvGrpSpPr>
        <p:grpSpPr>
          <a:xfrm>
            <a:off x="1800225" y="2526613"/>
            <a:ext cx="2773363" cy="1961250"/>
            <a:chOff x="560" y="1252"/>
            <a:chExt cx="1747" cy="1235"/>
          </a:xfrm>
        </p:grpSpPr>
        <p:grpSp>
          <p:nvGrpSpPr>
            <p:cNvPr id="9229" name="Group 70"/>
            <p:cNvGrpSpPr/>
            <p:nvPr/>
          </p:nvGrpSpPr>
          <p:grpSpPr>
            <a:xfrm>
              <a:off x="1817" y="2074"/>
              <a:ext cx="277" cy="70"/>
              <a:chOff x="2112" y="3648"/>
              <a:chExt cx="192" cy="48"/>
            </a:xfrm>
          </p:grpSpPr>
          <p:sp>
            <p:nvSpPr>
              <p:cNvPr id="9251" name="Line 71"/>
              <p:cNvSpPr/>
              <p:nvPr/>
            </p:nvSpPr>
            <p:spPr>
              <a:xfrm>
                <a:off x="2112" y="3648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Line 72"/>
              <p:cNvSpPr/>
              <p:nvPr/>
            </p:nvSpPr>
            <p:spPr>
              <a:xfrm>
                <a:off x="2112" y="3696"/>
                <a:ext cx="19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30" name="Text Box 73"/>
            <p:cNvSpPr txBox="1"/>
            <p:nvPr/>
          </p:nvSpPr>
          <p:spPr>
            <a:xfrm>
              <a:off x="708" y="1890"/>
              <a:ext cx="22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31" name="Group 74"/>
            <p:cNvGrpSpPr/>
            <p:nvPr/>
          </p:nvGrpSpPr>
          <p:grpSpPr>
            <a:xfrm>
              <a:off x="1528" y="1684"/>
              <a:ext cx="363" cy="776"/>
              <a:chOff x="1576" y="1311"/>
              <a:chExt cx="251" cy="542"/>
            </a:xfrm>
          </p:grpSpPr>
          <p:grpSp>
            <p:nvGrpSpPr>
              <p:cNvPr id="9247" name="Group 75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9249" name="Text Box 76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9250" name="Text Box 77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9248" name="Text Box 78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C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32" name="Line 79"/>
            <p:cNvSpPr/>
            <p:nvPr/>
          </p:nvSpPr>
          <p:spPr>
            <a:xfrm flipH="1">
              <a:off x="1123" y="1662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3" name="Line 80"/>
            <p:cNvSpPr/>
            <p:nvPr/>
          </p:nvSpPr>
          <p:spPr>
            <a:xfrm>
              <a:off x="1956" y="1662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4" name="Line 81"/>
            <p:cNvSpPr/>
            <p:nvPr/>
          </p:nvSpPr>
          <p:spPr>
            <a:xfrm flipV="1">
              <a:off x="1956" y="2143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35" name="Group 82"/>
            <p:cNvGrpSpPr/>
            <p:nvPr/>
          </p:nvGrpSpPr>
          <p:grpSpPr>
            <a:xfrm>
              <a:off x="1331" y="1594"/>
              <a:ext cx="417" cy="388"/>
              <a:chOff x="1488" y="2832"/>
              <a:chExt cx="288" cy="272"/>
            </a:xfrm>
          </p:grpSpPr>
          <p:sp>
            <p:nvSpPr>
              <p:cNvPr id="9245" name="Text Box 83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246" name="Rectangle 84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9236" name="Text Box 85"/>
            <p:cNvSpPr txBox="1"/>
            <p:nvPr/>
          </p:nvSpPr>
          <p:spPr>
            <a:xfrm>
              <a:off x="2096" y="2026"/>
              <a:ext cx="211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9237" name="Group 86"/>
            <p:cNvGrpSpPr/>
            <p:nvPr/>
          </p:nvGrpSpPr>
          <p:grpSpPr>
            <a:xfrm>
              <a:off x="1786" y="1252"/>
              <a:ext cx="239" cy="342"/>
              <a:chOff x="1803" y="2593"/>
              <a:chExt cx="165" cy="239"/>
            </a:xfrm>
          </p:grpSpPr>
          <p:sp>
            <p:nvSpPr>
              <p:cNvPr id="9243" name="Text Box 87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9244" name="Line 88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triangl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38" name="Line 89"/>
            <p:cNvSpPr/>
            <p:nvPr/>
          </p:nvSpPr>
          <p:spPr>
            <a:xfrm flipH="1">
              <a:off x="776" y="1662"/>
              <a:ext cx="347" cy="13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9" name="Line 90"/>
            <p:cNvSpPr/>
            <p:nvPr/>
          </p:nvSpPr>
          <p:spPr>
            <a:xfrm>
              <a:off x="984" y="1731"/>
              <a:ext cx="0" cy="75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0" name="Line 91"/>
            <p:cNvSpPr/>
            <p:nvPr/>
          </p:nvSpPr>
          <p:spPr>
            <a:xfrm flipH="1" flipV="1">
              <a:off x="845" y="1799"/>
              <a:ext cx="70" cy="207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1" name="Text Box 92"/>
            <p:cNvSpPr txBox="1"/>
            <p:nvPr/>
          </p:nvSpPr>
          <p:spPr>
            <a:xfrm>
              <a:off x="560" y="1353"/>
              <a:ext cx="711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=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sz="2800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9242" name="Line 93"/>
            <p:cNvSpPr/>
            <p:nvPr/>
          </p:nvSpPr>
          <p:spPr>
            <a:xfrm>
              <a:off x="975" y="2478"/>
              <a:ext cx="99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bldLvl="0" animBg="1"/>
      <p:bldP spid="38915" grpId="0"/>
      <p:bldP spid="38916" grpId="0"/>
      <p:bldP spid="38917" grpId="0" bldLvl="0" animBg="1"/>
      <p:bldP spid="38945" grpId="0" bldLvl="0" animBg="1"/>
      <p:bldP spid="3895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4"/>
          <p:cNvSpPr txBox="1"/>
          <p:nvPr/>
        </p:nvSpPr>
        <p:spPr>
          <a:xfrm>
            <a:off x="1524000" y="604838"/>
            <a:ext cx="60848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一阶非齐次线性微分方程的通解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55299" name="Object 5"/>
          <p:cNvGraphicFramePr>
            <a:graphicFrameLocks noChangeAspect="1"/>
          </p:cNvGraphicFramePr>
          <p:nvPr/>
        </p:nvGraphicFramePr>
        <p:xfrm>
          <a:off x="3863975" y="986155"/>
          <a:ext cx="381000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3200400" imgH="876300" progId="Equation.3">
                  <p:embed/>
                </p:oleObj>
              </mc:Choice>
              <mc:Fallback>
                <p:oleObj name="" r:id="rId1" imgW="3200400" imgH="876300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63975" y="986155"/>
                        <a:ext cx="3810000" cy="1055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9"/>
          <p:cNvGraphicFramePr>
            <a:graphicFrameLocks noChangeAspect="1"/>
          </p:cNvGraphicFramePr>
          <p:nvPr/>
        </p:nvGraphicFramePr>
        <p:xfrm>
          <a:off x="2351088" y="2113280"/>
          <a:ext cx="16462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748665" imgH="215900" progId="Equation.DSMT4">
                  <p:embed/>
                </p:oleObj>
              </mc:Choice>
              <mc:Fallback>
                <p:oleObj name="" r:id="rId3" imgW="748665" imgH="215900" progId="Equation.DSMT4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1088" y="2113280"/>
                        <a:ext cx="1646237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AutoShape 10"/>
          <p:cNvSpPr/>
          <p:nvPr/>
        </p:nvSpPr>
        <p:spPr>
          <a:xfrm>
            <a:off x="4295775" y="2208530"/>
            <a:ext cx="1223963" cy="215900"/>
          </a:xfrm>
          <a:prstGeom prst="rightArrow">
            <a:avLst>
              <a:gd name="adj1" fmla="val 50000"/>
              <a:gd name="adj2" fmla="val 1417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55302" name="Text Box 11"/>
          <p:cNvSpPr txBox="1"/>
          <p:nvPr/>
        </p:nvSpPr>
        <p:spPr>
          <a:xfrm>
            <a:off x="5664200" y="2065655"/>
            <a:ext cx="4464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503050405090304" pitchFamily="18" charset="0"/>
                <a:ea typeface="楷体_GB2312" pitchFamily="1" charset="-122"/>
              </a:rPr>
              <a:t>一阶非齐次线性微分方程</a:t>
            </a:r>
            <a:endParaRPr lang="zh-CN" altLang="en-US" sz="28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47468" name="Object 12"/>
          <p:cNvGraphicFramePr>
            <a:graphicFrameLocks noChangeAspect="1"/>
          </p:cNvGraphicFramePr>
          <p:nvPr/>
        </p:nvGraphicFramePr>
        <p:xfrm>
          <a:off x="4008438" y="2641918"/>
          <a:ext cx="26654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028700" imgH="285750" progId="Equation.DSMT4">
                  <p:embed/>
                </p:oleObj>
              </mc:Choice>
              <mc:Fallback>
                <p:oleObj name="" r:id="rId5" imgW="1028700" imgH="285750" progId="Equation.DSMT4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008438" y="2641918"/>
                        <a:ext cx="2665412" cy="752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9" name="Object 13"/>
          <p:cNvGraphicFramePr>
            <a:graphicFrameLocks noChangeAspect="1"/>
          </p:cNvGraphicFramePr>
          <p:nvPr/>
        </p:nvGraphicFramePr>
        <p:xfrm>
          <a:off x="2424113" y="3505518"/>
          <a:ext cx="4951412" cy="160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2200275" imgH="704850" progId="Equation.DSMT4">
                  <p:embed/>
                </p:oleObj>
              </mc:Choice>
              <mc:Fallback>
                <p:oleObj name="" r:id="rId7" imgW="2200275" imgH="704850" progId="Equation.DSMT4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3505518"/>
                        <a:ext cx="4951412" cy="1601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73" name="Object 17"/>
          <p:cNvGraphicFramePr>
            <a:graphicFrameLocks noChangeAspect="1"/>
          </p:cNvGraphicFramePr>
          <p:nvPr/>
        </p:nvGraphicFramePr>
        <p:xfrm>
          <a:off x="3071813" y="5378768"/>
          <a:ext cx="58293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5819775" imgH="1409700" progId="Equation.DSMT4">
                  <p:embed/>
                </p:oleObj>
              </mc:Choice>
              <mc:Fallback>
                <p:oleObj name="" r:id="rId9" imgW="5819775" imgH="1409700" progId="Equation.DSMT4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71813" y="5378768"/>
                        <a:ext cx="5829300" cy="142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4" name="Line 18"/>
          <p:cNvSpPr/>
          <p:nvPr/>
        </p:nvSpPr>
        <p:spPr>
          <a:xfrm>
            <a:off x="7535863" y="4370705"/>
            <a:ext cx="28813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75" name="Text Box 19"/>
          <p:cNvSpPr txBox="1"/>
          <p:nvPr/>
        </p:nvSpPr>
        <p:spPr>
          <a:xfrm>
            <a:off x="7535863" y="3434080"/>
            <a:ext cx="26654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将</a:t>
            </a:r>
            <a:r>
              <a:rPr lang="en-US" altLang="zh-CN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的一阶导数值代入方程（</a:t>
            </a:r>
            <a:r>
              <a:rPr lang="en-US" altLang="zh-CN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55308" name="Text Box 20"/>
          <p:cNvSpPr txBox="1"/>
          <p:nvPr/>
        </p:nvSpPr>
        <p:spPr>
          <a:xfrm>
            <a:off x="7608888" y="1202055"/>
            <a:ext cx="14414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）</a:t>
            </a:r>
            <a:endParaRPr lang="zh-CN" altLang="en-US" sz="28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7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484" name="Object 4"/>
          <p:cNvGraphicFramePr>
            <a:graphicFrameLocks noGrp="1" noChangeAspect="1"/>
          </p:cNvGraphicFramePr>
          <p:nvPr>
            <p:ph sz="quarter" idx="1" hasCustomPrompt="1"/>
          </p:nvPr>
        </p:nvGraphicFramePr>
        <p:xfrm>
          <a:off x="2927350" y="565785"/>
          <a:ext cx="5976938" cy="145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5819775" imgH="1409700" progId="Equation.DSMT4">
                  <p:embed/>
                </p:oleObj>
              </mc:Choice>
              <mc:Fallback>
                <p:oleObj name="" r:id="rId1" imgW="5819775" imgH="1409700" progId="Equation.DSMT4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27350" y="565785"/>
                        <a:ext cx="5976938" cy="145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91" name="Object 11"/>
          <p:cNvGraphicFramePr>
            <a:graphicFrameLocks noGrp="1" noChangeAspect="1"/>
          </p:cNvGraphicFramePr>
          <p:nvPr>
            <p:ph sz="quarter" idx="3" hasCustomPrompt="1"/>
          </p:nvPr>
        </p:nvGraphicFramePr>
        <p:xfrm>
          <a:off x="1739900" y="2524760"/>
          <a:ext cx="882015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4438650" imgH="323850" progId="Equation.DSMT4">
                  <p:embed/>
                </p:oleObj>
              </mc:Choice>
              <mc:Fallback>
                <p:oleObj name="" r:id="rId3" imgW="4438650" imgH="323850" progId="Equation.DSMT4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39900" y="2524760"/>
                        <a:ext cx="8820150" cy="655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AutoShape 7"/>
          <p:cNvSpPr/>
          <p:nvPr/>
        </p:nvSpPr>
        <p:spPr>
          <a:xfrm>
            <a:off x="5375275" y="2180590"/>
            <a:ext cx="360363" cy="36036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148503" name="Object 23"/>
          <p:cNvGraphicFramePr>
            <a:graphicFrameLocks noChangeAspect="1"/>
          </p:cNvGraphicFramePr>
          <p:nvPr/>
        </p:nvGraphicFramePr>
        <p:xfrm>
          <a:off x="2495550" y="3644900"/>
          <a:ext cx="691515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2009775" imgH="323850" progId="Equation.DSMT4">
                  <p:embed/>
                </p:oleObj>
              </mc:Choice>
              <mc:Fallback>
                <p:oleObj name="" r:id="rId5" imgW="2009775" imgH="323850" progId="Equation.DSMT4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6600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95550" y="3644900"/>
                        <a:ext cx="6915150" cy="98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504" name="Object 24"/>
          <p:cNvGraphicFramePr>
            <a:graphicFrameLocks noChangeAspect="1"/>
          </p:cNvGraphicFramePr>
          <p:nvPr/>
        </p:nvGraphicFramePr>
        <p:xfrm>
          <a:off x="2917825" y="4437063"/>
          <a:ext cx="5554663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771650" imgH="647700" progId="Equation.DSMT4">
                  <p:embed/>
                </p:oleObj>
              </mc:Choice>
              <mc:Fallback>
                <p:oleObj name="" r:id="rId7" imgW="1771650" imgH="647700" progId="Equation.DSMT4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6600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17825" y="4437063"/>
                        <a:ext cx="5554663" cy="193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505" name="Line 25"/>
          <p:cNvSpPr/>
          <p:nvPr/>
        </p:nvSpPr>
        <p:spPr>
          <a:xfrm>
            <a:off x="3143250" y="5229225"/>
            <a:ext cx="1905000" cy="0"/>
          </a:xfrm>
          <a:prstGeom prst="line">
            <a:avLst/>
          </a:prstGeom>
          <a:ln w="25400" cap="flat" cmpd="sng">
            <a:solidFill>
              <a:srgbClr val="808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06" name="Line 26"/>
          <p:cNvSpPr/>
          <p:nvPr/>
        </p:nvSpPr>
        <p:spPr>
          <a:xfrm flipV="1">
            <a:off x="3201988" y="6308725"/>
            <a:ext cx="5486400" cy="0"/>
          </a:xfrm>
          <a:prstGeom prst="line">
            <a:avLst/>
          </a:prstGeom>
          <a:ln w="25400" cap="flat" cmpd="sng">
            <a:solidFill>
              <a:srgbClr val="808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07" name="Text Box 27"/>
          <p:cNvSpPr txBox="1"/>
          <p:nvPr/>
        </p:nvSpPr>
        <p:spPr>
          <a:xfrm>
            <a:off x="5159375" y="4797425"/>
            <a:ext cx="3276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D60093"/>
                </a:solidFill>
                <a:latin typeface="Times New Roman" panose="02020503050405090304" pitchFamily="18" charset="0"/>
                <a:ea typeface="黑体" pitchFamily="49" charset="-122"/>
              </a:rPr>
              <a:t>对应齐次方程通解</a:t>
            </a:r>
            <a:endParaRPr lang="zh-CN" altLang="en-US" sz="2800" b="1" dirty="0">
              <a:solidFill>
                <a:srgbClr val="D60093"/>
              </a:solidFill>
              <a:latin typeface="Times New Roman" panose="02020503050405090304" pitchFamily="18" charset="0"/>
              <a:ea typeface="黑体" pitchFamily="49" charset="-122"/>
            </a:endParaRPr>
          </a:p>
        </p:txBody>
      </p:sp>
      <p:sp>
        <p:nvSpPr>
          <p:cNvPr id="148508" name="Text Box 28"/>
          <p:cNvSpPr txBox="1"/>
          <p:nvPr/>
        </p:nvSpPr>
        <p:spPr>
          <a:xfrm>
            <a:off x="6959600" y="6308725"/>
            <a:ext cx="2895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D60093"/>
                </a:solidFill>
                <a:latin typeface="Times New Roman" panose="02020503050405090304" pitchFamily="18" charset="0"/>
                <a:ea typeface="黑体" pitchFamily="49" charset="-122"/>
              </a:rPr>
              <a:t>非齐次方程特解</a:t>
            </a:r>
            <a:endParaRPr lang="zh-CN" altLang="en-US" sz="2800" b="1" dirty="0">
              <a:solidFill>
                <a:srgbClr val="D60093"/>
              </a:solidFill>
              <a:latin typeface="Times New Roman" panose="02020503050405090304" pitchFamily="18" charset="0"/>
              <a:ea typeface="黑体" pitchFamily="49" charset="-122"/>
            </a:endParaRPr>
          </a:p>
        </p:txBody>
      </p:sp>
      <p:sp>
        <p:nvSpPr>
          <p:cNvPr id="148509" name="Text Box 29"/>
          <p:cNvSpPr txBox="1"/>
          <p:nvPr/>
        </p:nvSpPr>
        <p:spPr>
          <a:xfrm>
            <a:off x="1703388" y="3114040"/>
            <a:ext cx="27559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通解（公式）</a:t>
            </a:r>
            <a:r>
              <a:rPr lang="en-US" altLang="zh-CN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endParaRPr lang="en-US" altLang="zh-CN" sz="3200" b="1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8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8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85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50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8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148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8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148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07" grpId="0"/>
      <p:bldP spid="148508" grpId="0"/>
      <p:bldP spid="14850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2"/>
          <p:cNvSpPr txBox="1"/>
          <p:nvPr/>
        </p:nvSpPr>
        <p:spPr>
          <a:xfrm>
            <a:off x="3071813" y="738505"/>
            <a:ext cx="57150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3-2   </a:t>
            </a:r>
            <a:r>
              <a:rPr lang="zh-CN" altLang="en-US" sz="32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一阶电路的零输入响应</a:t>
            </a:r>
            <a:endParaRPr lang="zh-CN" altLang="en-US" sz="32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3603" name="Text Box 3"/>
          <p:cNvSpPr txBox="1"/>
          <p:nvPr/>
        </p:nvSpPr>
        <p:spPr>
          <a:xfrm>
            <a:off x="4872038" y="1602105"/>
            <a:ext cx="554355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换路后外加激励为零，仅由动态元件初始储能所产生的电压和电流。</a:t>
            </a:r>
            <a:endParaRPr lang="zh-CN" altLang="en-US" sz="2000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3604" name="Text Box 4"/>
          <p:cNvSpPr txBox="1"/>
          <p:nvPr/>
        </p:nvSpPr>
        <p:spPr>
          <a:xfrm>
            <a:off x="1847850" y="2610168"/>
            <a:ext cx="4392613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lIns="198000" rIns="19800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1.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en-US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电路的零输入响应</a:t>
            </a:r>
            <a:endParaRPr lang="zh-CN" altLang="en-US" sz="28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3605" name="Text Box 5"/>
          <p:cNvSpPr txBox="1"/>
          <p:nvPr/>
        </p:nvSpPr>
        <p:spPr>
          <a:xfrm>
            <a:off x="1992313" y="1602105"/>
            <a:ext cx="2303462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98000" rIns="19800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零输入响应</a:t>
            </a:r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53606" name="AutoShape 6"/>
          <p:cNvSpPr/>
          <p:nvPr/>
        </p:nvSpPr>
        <p:spPr>
          <a:xfrm>
            <a:off x="4440238" y="1673543"/>
            <a:ext cx="433387" cy="287337"/>
          </a:xfrm>
          <a:prstGeom prst="rightArrow">
            <a:avLst>
              <a:gd name="adj1" fmla="val 50000"/>
              <a:gd name="adj2" fmla="val 3770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53607" name="Object 7"/>
          <p:cNvGraphicFramePr>
            <a:graphicFrameLocks noChangeAspect="1"/>
          </p:cNvGraphicFramePr>
          <p:nvPr/>
        </p:nvGraphicFramePr>
        <p:xfrm>
          <a:off x="1774825" y="3689668"/>
          <a:ext cx="4824413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695575" imgH="1504950" progId="Paint.Picture">
                  <p:embed/>
                </p:oleObj>
              </mc:Choice>
              <mc:Fallback>
                <p:oleObj name="" r:id="rId1" imgW="2695575" imgH="1504950" progId="Paint.Picture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74825" y="3689668"/>
                        <a:ext cx="4824413" cy="2609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8" name="Rectangle 8"/>
          <p:cNvSpPr/>
          <p:nvPr/>
        </p:nvSpPr>
        <p:spPr>
          <a:xfrm>
            <a:off x="6792913" y="3803968"/>
            <a:ext cx="39624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1" i="1" dirty="0"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latin typeface="Times New Roman" panose="02020503050405090304" pitchFamily="18" charset="0"/>
              </a:rPr>
              <a:t> &lt;0</a:t>
            </a:r>
            <a:r>
              <a:rPr lang="zh-CN" altLang="en-US" b="1" dirty="0">
                <a:latin typeface="Times New Roman" panose="02020503050405090304" pitchFamily="18" charset="0"/>
              </a:rPr>
              <a:t>，</a:t>
            </a:r>
            <a:r>
              <a:rPr lang="en-US" altLang="zh-CN" b="1" i="1" dirty="0">
                <a:latin typeface="Times New Roman" panose="02020503050405090304" pitchFamily="18" charset="0"/>
              </a:rPr>
              <a:t>S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1</a:t>
            </a:r>
            <a:r>
              <a:rPr lang="en-US" altLang="zh-CN" b="1" dirty="0"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latin typeface="Times New Roman" panose="02020503050405090304" pitchFamily="18" charset="0"/>
              </a:rPr>
              <a:t>闭合</a:t>
            </a:r>
            <a:r>
              <a:rPr lang="zh-CN" altLang="en-US" b="1" i="1" dirty="0"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latin typeface="Times New Roman" panose="02020503050405090304" pitchFamily="18" charset="0"/>
              </a:rPr>
              <a:t>, </a:t>
            </a:r>
            <a:r>
              <a:rPr lang="en-US" altLang="zh-CN" b="1" i="1" dirty="0">
                <a:latin typeface="Times New Roman" panose="02020503050405090304" pitchFamily="18" charset="0"/>
              </a:rPr>
              <a:t>S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latin typeface="Times New Roman" panose="02020503050405090304" pitchFamily="18" charset="0"/>
              </a:rPr>
              <a:t>断开，</a:t>
            </a:r>
            <a:endParaRPr lang="zh-CN" altLang="en-US" b="1" dirty="0">
              <a:latin typeface="Times New Roman" panose="02020503050405090304" pitchFamily="18" charset="0"/>
            </a:endParaRPr>
          </a:p>
          <a:p>
            <a:pPr eaLnBrk="1" hangingPunct="1"/>
            <a:r>
              <a:rPr lang="zh-CN" altLang="en-US" b="1" dirty="0">
                <a:latin typeface="Times New Roman" panose="02020503050405090304" pitchFamily="18" charset="0"/>
              </a:rPr>
              <a:t>  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C </a:t>
            </a:r>
            <a:r>
              <a:rPr lang="zh-CN" altLang="en-US" b="1" dirty="0">
                <a:latin typeface="Times New Roman" panose="02020503050405090304" pitchFamily="18" charset="0"/>
              </a:rPr>
              <a:t>被充电</a:t>
            </a:r>
            <a:r>
              <a:rPr lang="en-US" altLang="zh-CN" b="1" dirty="0">
                <a:latin typeface="Times New Roman" panose="02020503050405090304" pitchFamily="18" charset="0"/>
              </a:rPr>
              <a:t>; 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  <p:sp>
        <p:nvSpPr>
          <p:cNvPr id="153609" name="Rectangle 9"/>
          <p:cNvSpPr/>
          <p:nvPr/>
        </p:nvSpPr>
        <p:spPr>
          <a:xfrm>
            <a:off x="6813550" y="4745355"/>
            <a:ext cx="3962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1" i="1" dirty="0"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latin typeface="Times New Roman" panose="02020503050405090304" pitchFamily="18" charset="0"/>
              </a:rPr>
              <a:t> = 0 , </a:t>
            </a:r>
            <a:r>
              <a:rPr lang="zh-CN" altLang="en-US" b="1" dirty="0">
                <a:latin typeface="Times New Roman" panose="02020503050405090304" pitchFamily="18" charset="0"/>
              </a:rPr>
              <a:t>换路</a:t>
            </a:r>
            <a:r>
              <a:rPr lang="en-US" altLang="zh-CN" b="1" dirty="0">
                <a:latin typeface="Times New Roman" panose="02020503050405090304" pitchFamily="18" charset="0"/>
              </a:rPr>
              <a:t>(</a:t>
            </a:r>
            <a:r>
              <a:rPr lang="zh-CN" altLang="en-US" b="1" dirty="0">
                <a:latin typeface="Times New Roman" panose="02020503050405090304" pitchFamily="18" charset="0"/>
              </a:rPr>
              <a:t>开关瞬时动作</a:t>
            </a:r>
            <a:r>
              <a:rPr lang="en-US" altLang="zh-CN" b="1" dirty="0">
                <a:latin typeface="Times New Roman" panose="02020503050405090304" pitchFamily="18" charset="0"/>
              </a:rPr>
              <a:t>);</a:t>
            </a:r>
            <a:r>
              <a:rPr lang="en-US" altLang="zh-CN" sz="1100" b="1" dirty="0">
                <a:latin typeface="Times New Roman" panose="02020503050405090304" pitchFamily="18" charset="0"/>
              </a:rPr>
              <a:t> 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  <p:sp>
        <p:nvSpPr>
          <p:cNvPr id="153610" name="Rectangle 10"/>
          <p:cNvSpPr/>
          <p:nvPr/>
        </p:nvSpPr>
        <p:spPr>
          <a:xfrm>
            <a:off x="6813550" y="5388293"/>
            <a:ext cx="31242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1" i="1" dirty="0">
                <a:latin typeface="Times New Roman" panose="02020503050405090304" pitchFamily="18" charset="0"/>
              </a:rPr>
              <a:t>t </a:t>
            </a:r>
            <a:r>
              <a:rPr lang="en-US" altLang="zh-CN" b="1" dirty="0">
                <a:latin typeface="Times New Roman" panose="02020503050405090304" pitchFamily="18" charset="0"/>
              </a:rPr>
              <a:t>&gt; 0</a:t>
            </a:r>
            <a:r>
              <a:rPr lang="zh-CN" altLang="en-US" b="1" dirty="0">
                <a:latin typeface="Times New Roman" panose="02020503050405090304" pitchFamily="18" charset="0"/>
              </a:rPr>
              <a:t>，</a:t>
            </a:r>
            <a:r>
              <a:rPr lang="en-US" altLang="zh-CN" b="1" i="1" dirty="0">
                <a:latin typeface="Times New Roman" panose="02020503050405090304" pitchFamily="18" charset="0"/>
              </a:rPr>
              <a:t>S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latin typeface="Times New Roman" panose="02020503050405090304" pitchFamily="18" charset="0"/>
              </a:rPr>
              <a:t>断开</a:t>
            </a:r>
            <a:r>
              <a:rPr lang="en-US" altLang="zh-CN" b="1" dirty="0">
                <a:latin typeface="Times New Roman" panose="02020503050405090304" pitchFamily="18" charset="0"/>
              </a:rPr>
              <a:t>, </a:t>
            </a:r>
            <a:r>
              <a:rPr lang="en-US" altLang="zh-CN" b="1" i="1" dirty="0">
                <a:latin typeface="Times New Roman" panose="02020503050405090304" pitchFamily="18" charset="0"/>
              </a:rPr>
              <a:t>S</a:t>
            </a:r>
            <a:r>
              <a:rPr lang="en-US" altLang="zh-CN" b="1" baseline="-25000" dirty="0">
                <a:latin typeface="Times New Roman" panose="02020503050405090304" pitchFamily="18" charset="0"/>
              </a:rPr>
              <a:t>2</a:t>
            </a:r>
            <a:r>
              <a:rPr lang="en-US" altLang="zh-CN" b="1" dirty="0"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latin typeface="Times New Roman" panose="02020503050405090304" pitchFamily="18" charset="0"/>
              </a:rPr>
              <a:t>闭合</a:t>
            </a:r>
            <a:r>
              <a:rPr lang="en-US" altLang="zh-CN" b="1" dirty="0">
                <a:latin typeface="Times New Roman" panose="02020503050405090304" pitchFamily="18" charset="0"/>
              </a:rPr>
              <a:t>,</a:t>
            </a:r>
            <a:endParaRPr lang="en-US" altLang="zh-CN" b="1" dirty="0">
              <a:latin typeface="Times New Roman" panose="02020503050405090304" pitchFamily="18" charset="0"/>
            </a:endParaRPr>
          </a:p>
          <a:p>
            <a:pPr eaLnBrk="1" hangingPunct="1"/>
            <a:r>
              <a:rPr lang="en-US" altLang="zh-CN" b="1" dirty="0">
                <a:latin typeface="Times New Roman" panose="02020503050405090304" pitchFamily="18" charset="0"/>
              </a:rPr>
              <a:t>           </a:t>
            </a:r>
            <a:r>
              <a:rPr lang="en-US" altLang="zh-CN" b="1" i="1" dirty="0">
                <a:latin typeface="Times New Roman" panose="02020503050405090304" pitchFamily="18" charset="0"/>
              </a:rPr>
              <a:t>C </a:t>
            </a:r>
            <a:r>
              <a:rPr lang="zh-CN" altLang="en-US" b="1" dirty="0">
                <a:latin typeface="Times New Roman" panose="02020503050405090304" pitchFamily="18" charset="0"/>
              </a:rPr>
              <a:t>放电</a:t>
            </a:r>
            <a:r>
              <a:rPr lang="en-US" altLang="zh-CN" b="1" dirty="0">
                <a:latin typeface="Times New Roman" panose="02020503050405090304" pitchFamily="18" charset="0"/>
              </a:rPr>
              <a:t>.</a:t>
            </a:r>
            <a:endParaRPr lang="en-US" altLang="zh-CN" b="1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5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 advAuto="1000" build="p"/>
      <p:bldP spid="153603" grpId="0"/>
      <p:bldP spid="153604" grpId="0" bldLvl="0" animBg="1"/>
      <p:bldP spid="153605" grpId="0" bldLvl="0" animBg="1"/>
      <p:bldP spid="153608" grpId="0"/>
      <p:bldP spid="153609" grpId="0"/>
      <p:bldP spid="1536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628" name="Object 4"/>
          <p:cNvGraphicFramePr>
            <a:graphicFrameLocks noChangeAspect="1"/>
          </p:cNvGraphicFramePr>
          <p:nvPr/>
        </p:nvGraphicFramePr>
        <p:xfrm>
          <a:off x="3287713" y="5304473"/>
          <a:ext cx="579755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124075" imgH="333375" progId="Equation.DSMT4">
                  <p:embed/>
                </p:oleObj>
              </mc:Choice>
              <mc:Fallback>
                <p:oleObj name="" r:id="rId1" imgW="2124075" imgH="333375" progId="Equation.DSMT4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7713" y="5304473"/>
                        <a:ext cx="5797550" cy="963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29" name="Text Box 5"/>
          <p:cNvSpPr txBox="1"/>
          <p:nvPr/>
        </p:nvSpPr>
        <p:spPr>
          <a:xfrm>
            <a:off x="2248536" y="5113338"/>
            <a:ext cx="408305" cy="369570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999999"/>
            </a:prstShdw>
          </a:effectLst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则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54630" name="Object 6"/>
          <p:cNvGraphicFramePr>
            <a:graphicFrameLocks noChangeAspect="1"/>
          </p:cNvGraphicFramePr>
          <p:nvPr/>
        </p:nvGraphicFramePr>
        <p:xfrm>
          <a:off x="4008438" y="1370648"/>
          <a:ext cx="4176712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676400" imgH="660400" progId="Equation.DSMT4">
                  <p:embed/>
                </p:oleObj>
              </mc:Choice>
              <mc:Fallback>
                <p:oleObj name="" r:id="rId3" imgW="1676400" imgH="660400" progId="Equation.DSMT4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8438" y="1370648"/>
                        <a:ext cx="4176712" cy="1520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1" name="Rectangle 7"/>
          <p:cNvSpPr/>
          <p:nvPr/>
        </p:nvSpPr>
        <p:spPr>
          <a:xfrm>
            <a:off x="2135188" y="767398"/>
            <a:ext cx="2016760" cy="3683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lstStyle/>
          <a:p>
            <a:pPr defTabSz="914400" eaLnBrk="1" hangingPunct="1">
              <a:tabLst>
                <a:tab pos="2428875" algn="l"/>
              </a:tabLst>
            </a:pPr>
            <a:r>
              <a:rPr lang="zh-CN" altLang="en-US" b="1" dirty="0">
                <a:latin typeface="Tahoma" panose="020B0604030504040204" pitchFamily="34" charset="0"/>
              </a:rPr>
              <a:t>电路的微分方程为</a:t>
            </a:r>
            <a:endParaRPr lang="zh-CN" altLang="en-US" b="1" dirty="0">
              <a:latin typeface="Tahoma" panose="020B0604030504040204" pitchFamily="34" charset="0"/>
            </a:endParaRPr>
          </a:p>
        </p:txBody>
      </p:sp>
      <p:pic>
        <p:nvPicPr>
          <p:cNvPr id="5" name="图片 4" descr="2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755" y="2871470"/>
            <a:ext cx="4492625" cy="243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9" grpId="0" bldLvl="0" animBg="1"/>
      <p:bldP spid="1546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/>
          <p:nvPr/>
        </p:nvSpPr>
        <p:spPr>
          <a:xfrm>
            <a:off x="4943475" y="1061085"/>
            <a:ext cx="4978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代入初始值  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71683" name="Text Box 3"/>
          <p:cNvSpPr txBox="1"/>
          <p:nvPr/>
        </p:nvSpPr>
        <p:spPr>
          <a:xfrm>
            <a:off x="3000375" y="2140585"/>
            <a:ext cx="10795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A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=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2711450" y="3509010"/>
          <a:ext cx="648017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247900" imgH="419100" progId="Equation.3">
                  <p:embed/>
                </p:oleObj>
              </mc:Choice>
              <mc:Fallback>
                <p:oleObj name="" r:id="rId1" imgW="2247900" imgH="419100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3509010"/>
                        <a:ext cx="6480175" cy="1225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5591175" y="1996123"/>
          <a:ext cx="381635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238250" imgH="342900" progId="Equation.3">
                  <p:embed/>
                </p:oleObj>
              </mc:Choice>
              <mc:Fallback>
                <p:oleObj name="" r:id="rId3" imgW="1238250" imgH="34290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91175" y="1996123"/>
                        <a:ext cx="3816350" cy="1223962"/>
                      </a:xfrm>
                      <a:prstGeom prst="rect">
                        <a:avLst/>
                      </a:prstGeom>
                      <a:solidFill>
                        <a:srgbClr val="6633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/>
          <p:cNvGraphicFramePr>
            <a:graphicFrameLocks noChangeAspect="1"/>
          </p:cNvGraphicFramePr>
          <p:nvPr/>
        </p:nvGraphicFramePr>
        <p:xfrm>
          <a:off x="2424113" y="772160"/>
          <a:ext cx="19812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714500" imgH="714375" progId="Equation.3">
                  <p:embed/>
                </p:oleObj>
              </mc:Choice>
              <mc:Fallback>
                <p:oleObj name="" r:id="rId5" imgW="1714500" imgH="714375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772160"/>
                        <a:ext cx="1981200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AutoShape 7"/>
          <p:cNvSpPr/>
          <p:nvPr/>
        </p:nvSpPr>
        <p:spPr>
          <a:xfrm>
            <a:off x="1919288" y="2356485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71688" name="AutoShape 8"/>
          <p:cNvSpPr/>
          <p:nvPr/>
        </p:nvSpPr>
        <p:spPr>
          <a:xfrm>
            <a:off x="4367213" y="2356485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71689" name="Object 9"/>
          <p:cNvGraphicFramePr>
            <a:graphicFrameLocks noChangeAspect="1"/>
          </p:cNvGraphicFramePr>
          <p:nvPr/>
        </p:nvGraphicFramePr>
        <p:xfrm>
          <a:off x="1774825" y="4804410"/>
          <a:ext cx="83534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2971800" imgH="419100" progId="Equation.3">
                  <p:embed/>
                </p:oleObj>
              </mc:Choice>
              <mc:Fallback>
                <p:oleObj name="" r:id="rId7" imgW="2971800" imgH="4191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74825" y="4804410"/>
                        <a:ext cx="8353425" cy="1060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20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20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/>
      <p:bldP spid="716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6" name="Group 2"/>
          <p:cNvGrpSpPr/>
          <p:nvPr/>
        </p:nvGrpSpPr>
        <p:grpSpPr>
          <a:xfrm>
            <a:off x="2782888" y="2173151"/>
            <a:ext cx="2471737" cy="1927498"/>
            <a:chOff x="3768" y="713"/>
            <a:chExt cx="1557" cy="1118"/>
          </a:xfrm>
        </p:grpSpPr>
        <p:sp>
          <p:nvSpPr>
            <p:cNvPr id="60436" name="Text Box 3"/>
            <p:cNvSpPr txBox="1"/>
            <p:nvPr/>
          </p:nvSpPr>
          <p:spPr>
            <a:xfrm>
              <a:off x="5147" y="1528"/>
              <a:ext cx="178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7" name="Line 4"/>
            <p:cNvSpPr/>
            <p:nvPr/>
          </p:nvSpPr>
          <p:spPr>
            <a:xfrm>
              <a:off x="3951" y="1536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8" name="Line 5"/>
            <p:cNvSpPr/>
            <p:nvPr/>
          </p:nvSpPr>
          <p:spPr>
            <a:xfrm flipV="1">
              <a:off x="4143" y="816"/>
              <a:ext cx="0" cy="96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9" name="Freeform 6"/>
            <p:cNvSpPr/>
            <p:nvPr/>
          </p:nvSpPr>
          <p:spPr>
            <a:xfrm>
              <a:off x="4143" y="1056"/>
              <a:ext cx="1008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240"/>
                </a:cxn>
                <a:cxn ang="0">
                  <a:pos x="672" y="384"/>
                </a:cxn>
                <a:cxn ang="0">
                  <a:pos x="1008" y="432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40" name="Text Box 7"/>
            <p:cNvSpPr txBox="1"/>
            <p:nvPr/>
          </p:nvSpPr>
          <p:spPr>
            <a:xfrm>
              <a:off x="3768" y="762"/>
              <a:ext cx="354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41" name="Text Box 8"/>
            <p:cNvSpPr txBox="1"/>
            <p:nvPr/>
          </p:nvSpPr>
          <p:spPr>
            <a:xfrm>
              <a:off x="4158" y="713"/>
              <a:ext cx="337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42" name="Text Box 9"/>
            <p:cNvSpPr txBox="1"/>
            <p:nvPr/>
          </p:nvSpPr>
          <p:spPr>
            <a:xfrm>
              <a:off x="3943" y="1482"/>
              <a:ext cx="227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43" name="Line 10"/>
            <p:cNvSpPr/>
            <p:nvPr/>
          </p:nvSpPr>
          <p:spPr>
            <a:xfrm>
              <a:off x="3871" y="1056"/>
              <a:ext cx="305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2715" name="Group 11"/>
          <p:cNvGrpSpPr/>
          <p:nvPr/>
        </p:nvGrpSpPr>
        <p:grpSpPr>
          <a:xfrm>
            <a:off x="6459538" y="2165351"/>
            <a:ext cx="2322512" cy="1817687"/>
            <a:chOff x="3878" y="1612"/>
            <a:chExt cx="1463" cy="1145"/>
          </a:xfrm>
        </p:grpSpPr>
        <p:sp>
          <p:nvSpPr>
            <p:cNvPr id="60427" name="Line 12"/>
            <p:cNvSpPr/>
            <p:nvPr/>
          </p:nvSpPr>
          <p:spPr>
            <a:xfrm>
              <a:off x="3967" y="2448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28" name="Line 13"/>
            <p:cNvSpPr/>
            <p:nvPr/>
          </p:nvSpPr>
          <p:spPr>
            <a:xfrm flipV="1">
              <a:off x="4159" y="1728"/>
              <a:ext cx="0" cy="96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29" name="Freeform 14"/>
            <p:cNvSpPr/>
            <p:nvPr/>
          </p:nvSpPr>
          <p:spPr>
            <a:xfrm>
              <a:off x="4159" y="1968"/>
              <a:ext cx="1008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240"/>
                </a:cxn>
                <a:cxn ang="0">
                  <a:pos x="672" y="384"/>
                </a:cxn>
                <a:cxn ang="0">
                  <a:pos x="1008" y="432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0" name="Text Box 15"/>
            <p:cNvSpPr txBox="1"/>
            <p:nvPr/>
          </p:nvSpPr>
          <p:spPr>
            <a:xfrm>
              <a:off x="3878" y="1779"/>
              <a:ext cx="275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1" name="Text Box 16"/>
            <p:cNvSpPr txBox="1"/>
            <p:nvPr/>
          </p:nvSpPr>
          <p:spPr>
            <a:xfrm>
              <a:off x="5163" y="2428"/>
              <a:ext cx="178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2" name="Text Box 17"/>
            <p:cNvSpPr txBox="1"/>
            <p:nvPr/>
          </p:nvSpPr>
          <p:spPr>
            <a:xfrm>
              <a:off x="4252" y="1612"/>
              <a:ext cx="178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3" name="Text Box 18"/>
            <p:cNvSpPr txBox="1"/>
            <p:nvPr/>
          </p:nvSpPr>
          <p:spPr>
            <a:xfrm>
              <a:off x="3959" y="2380"/>
              <a:ext cx="227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0434" name="Line 19"/>
            <p:cNvSpPr/>
            <p:nvPr/>
          </p:nvSpPr>
          <p:spPr>
            <a:xfrm flipV="1">
              <a:off x="4144" y="1968"/>
              <a:ext cx="0" cy="48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35" name="Line 20"/>
            <p:cNvSpPr/>
            <p:nvPr/>
          </p:nvSpPr>
          <p:spPr>
            <a:xfrm flipH="1" flipV="1">
              <a:off x="3918" y="2427"/>
              <a:ext cx="218" cy="1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725" name="Text Box 21"/>
          <p:cNvSpPr txBox="1"/>
          <p:nvPr/>
        </p:nvSpPr>
        <p:spPr>
          <a:xfrm>
            <a:off x="2279650" y="5046663"/>
            <a:ext cx="6248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令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=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RC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 ,  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称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为一阶电路的时间常数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72726" name="Object 22"/>
          <p:cNvGraphicFramePr>
            <a:graphicFrameLocks noChangeAspect="1"/>
          </p:cNvGraphicFramePr>
          <p:nvPr/>
        </p:nvGraphicFramePr>
        <p:xfrm>
          <a:off x="2351088" y="5622925"/>
          <a:ext cx="65024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3228975" imgH="447675" progId="Equation.3">
                  <p:embed/>
                </p:oleObj>
              </mc:Choice>
              <mc:Fallback>
                <p:oleObj name="" r:id="rId1" imgW="3228975" imgH="447675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5622925"/>
                        <a:ext cx="6502400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7" name="Text Box 23"/>
          <p:cNvSpPr txBox="1"/>
          <p:nvPr/>
        </p:nvSpPr>
        <p:spPr>
          <a:xfrm>
            <a:off x="1524000" y="1490663"/>
            <a:ext cx="8208963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）电压、电流是随时间按同一指数规律衰减的函数；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2728" name="Text Box 24"/>
          <p:cNvSpPr txBox="1"/>
          <p:nvPr/>
        </p:nvSpPr>
        <p:spPr>
          <a:xfrm>
            <a:off x="1774825" y="727075"/>
            <a:ext cx="3816350" cy="521970"/>
          </a:xfrm>
          <a:prstGeom prst="rect">
            <a:avLst/>
          </a:prstGeom>
          <a:solidFill>
            <a:srgbClr val="6633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90204" pitchFamily="34" charset="0"/>
              </a:rPr>
              <a:t>从以上各式可以得出：</a:t>
            </a:r>
            <a:endParaRPr lang="zh-CN" altLang="en-US" sz="2800" b="1" dirty="0">
              <a:solidFill>
                <a:schemeClr val="bg1"/>
              </a:solidFill>
              <a:latin typeface="Arial" panose="020B0604020202090204" pitchFamily="34" charset="0"/>
            </a:endParaRPr>
          </a:p>
        </p:txBody>
      </p:sp>
      <p:sp>
        <p:nvSpPr>
          <p:cNvPr id="72729" name="AutoShape 25" descr="羊皮纸"/>
          <p:cNvSpPr/>
          <p:nvPr/>
        </p:nvSpPr>
        <p:spPr>
          <a:xfrm>
            <a:off x="4872038" y="2309813"/>
            <a:ext cx="936625" cy="936625"/>
          </a:xfrm>
          <a:prstGeom prst="wedgeRoundRectCallout">
            <a:avLst>
              <a:gd name="adj1" fmla="val -195593"/>
              <a:gd name="adj2" fmla="val 8644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连续函数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2730" name="AutoShape 26" descr="羊皮纸"/>
          <p:cNvSpPr/>
          <p:nvPr/>
        </p:nvSpPr>
        <p:spPr>
          <a:xfrm>
            <a:off x="7896225" y="2309813"/>
            <a:ext cx="936625" cy="576262"/>
          </a:xfrm>
          <a:prstGeom prst="wedgeRoundRectCallout">
            <a:avLst>
              <a:gd name="adj1" fmla="val -136102"/>
              <a:gd name="adj2" fmla="val 38704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跃变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2731" name="Text Box 27"/>
          <p:cNvSpPr txBox="1"/>
          <p:nvPr/>
        </p:nvSpPr>
        <p:spPr>
          <a:xfrm>
            <a:off x="1774825" y="4514850"/>
            <a:ext cx="860425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）响应与初始状态成线性关系，其衰减快慢与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有关；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7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7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7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7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5" grpId="0"/>
      <p:bldP spid="72727" grpId="0"/>
      <p:bldP spid="72728" grpId="0" bldLvl="0" animBg="1"/>
      <p:bldP spid="72729" grpId="0" bldLvl="0" animBg="1"/>
      <p:bldP spid="72730" grpId="0" bldLvl="0" animBg="1"/>
      <p:bldP spid="727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/>
          <p:nvPr/>
        </p:nvSpPr>
        <p:spPr>
          <a:xfrm>
            <a:off x="3098483" y="1948815"/>
            <a:ext cx="5372735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时间常数 </a:t>
            </a:r>
            <a:r>
              <a:rPr lang="zh-CN" altLang="en-US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的大小反映了电路过渡过程时间的长短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73731" name="Rectangle 3"/>
          <p:cNvSpPr/>
          <p:nvPr/>
        </p:nvSpPr>
        <p:spPr>
          <a:xfrm>
            <a:off x="2425541" y="1038701"/>
            <a:ext cx="1538605" cy="58483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R C</a:t>
            </a:r>
            <a:endParaRPr lang="en-US" altLang="zh-CN" sz="3200" b="1" i="1" dirty="0">
              <a:solidFill>
                <a:srgbClr val="00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3732" name="Text Box 4"/>
          <p:cNvSpPr txBox="1"/>
          <p:nvPr/>
        </p:nvSpPr>
        <p:spPr>
          <a:xfrm>
            <a:off x="2351088" y="2669540"/>
            <a:ext cx="2628265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大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→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过渡过程时间长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3733" name="Text Box 5"/>
          <p:cNvSpPr txBox="1"/>
          <p:nvPr/>
        </p:nvSpPr>
        <p:spPr>
          <a:xfrm>
            <a:off x="2351088" y="3244215"/>
            <a:ext cx="2628265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小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→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过渡过程时间短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3734" name="Text Box 6"/>
          <p:cNvSpPr txBox="1"/>
          <p:nvPr/>
        </p:nvSpPr>
        <p:spPr>
          <a:xfrm>
            <a:off x="4872038" y="3893503"/>
            <a:ext cx="1788160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电压初值一定：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73735" name="Text Box 7"/>
          <p:cNvSpPr txBox="1"/>
          <p:nvPr/>
        </p:nvSpPr>
        <p:spPr>
          <a:xfrm>
            <a:off x="2351088" y="5574824"/>
            <a:ext cx="4808855" cy="523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R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大（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一定）    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i=u/R   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放电电流小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73736" name="Group 8"/>
          <p:cNvGrpSpPr/>
          <p:nvPr/>
        </p:nvGrpSpPr>
        <p:grpSpPr>
          <a:xfrm>
            <a:off x="8116210" y="4917033"/>
            <a:ext cx="1843130" cy="1109737"/>
            <a:chOff x="4186" y="2892"/>
            <a:chExt cx="1131" cy="254"/>
          </a:xfrm>
        </p:grpSpPr>
        <p:sp>
          <p:nvSpPr>
            <p:cNvPr id="61465" name="AutoShape 9"/>
            <p:cNvSpPr/>
            <p:nvPr/>
          </p:nvSpPr>
          <p:spPr>
            <a:xfrm>
              <a:off x="4186" y="2892"/>
              <a:ext cx="174" cy="254"/>
            </a:xfrm>
            <a:prstGeom prst="rightBrace">
              <a:avLst>
                <a:gd name="adj1" fmla="val 108333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square" lIns="90000" tIns="46800" rIns="90000" bIns="46800" anchor="ctr" anchorCtr="0">
              <a:noAutofit/>
            </a:bodyPr>
            <a:lstStyle/>
            <a:p>
              <a:pPr algn="ctr" eaLnBrk="1" hangingPunct="1"/>
              <a:endParaRPr lang="zh-CN" altLang="en-US" sz="2400" dirty="0">
                <a:latin typeface="Times New Roman" panose="02020503050405090304" pitchFamily="18" charset="0"/>
              </a:endParaRPr>
            </a:p>
          </p:txBody>
        </p:sp>
        <p:sp>
          <p:nvSpPr>
            <p:cNvPr id="61466" name="Text Box 10"/>
            <p:cNvSpPr txBox="1"/>
            <p:nvPr/>
          </p:nvSpPr>
          <p:spPr>
            <a:xfrm>
              <a:off x="4502" y="2929"/>
              <a:ext cx="815" cy="1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zh-CN" altLang="en-US" sz="2400" b="1" dirty="0">
                  <a:solidFill>
                    <a:srgbClr val="FFFF00"/>
                  </a:solidFill>
                  <a:latin typeface="Times New Roman" panose="02020503050405090304" pitchFamily="18" charset="0"/>
                  <a:ea typeface="仿宋_GB2312" pitchFamily="49" charset="-122"/>
                  <a:sym typeface="Symbol" panose="05050102010706020507" pitchFamily="18" charset="2"/>
                </a:rPr>
                <a:t>放电时间长</a:t>
              </a:r>
              <a:endParaRPr lang="zh-CN" altLang="en-US" sz="2400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73739" name="Group 11"/>
          <p:cNvGrpSpPr/>
          <p:nvPr/>
        </p:nvGrpSpPr>
        <p:grpSpPr>
          <a:xfrm>
            <a:off x="7251700" y="2406651"/>
            <a:ext cx="2381250" cy="1817687"/>
            <a:chOff x="3633" y="1084"/>
            <a:chExt cx="1500" cy="1145"/>
          </a:xfrm>
        </p:grpSpPr>
        <p:sp>
          <p:nvSpPr>
            <p:cNvPr id="61454" name="Line 12"/>
            <p:cNvSpPr/>
            <p:nvPr/>
          </p:nvSpPr>
          <p:spPr>
            <a:xfrm>
              <a:off x="3759" y="1920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5" name="Line 13"/>
            <p:cNvSpPr/>
            <p:nvPr/>
          </p:nvSpPr>
          <p:spPr>
            <a:xfrm flipV="1">
              <a:off x="3951" y="1200"/>
              <a:ext cx="0" cy="96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6" name="Freeform 14"/>
            <p:cNvSpPr/>
            <p:nvPr/>
          </p:nvSpPr>
          <p:spPr>
            <a:xfrm>
              <a:off x="3936" y="1440"/>
              <a:ext cx="1041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8" y="160"/>
                </a:cxn>
                <a:cxn ang="0">
                  <a:pos x="694" y="256"/>
                </a:cxn>
                <a:cxn ang="0">
                  <a:pos x="1041" y="288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7" name="Text Box 15"/>
            <p:cNvSpPr txBox="1"/>
            <p:nvPr/>
          </p:nvSpPr>
          <p:spPr>
            <a:xfrm>
              <a:off x="3633" y="1324"/>
              <a:ext cx="350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1458" name="Text Box 16"/>
            <p:cNvSpPr txBox="1"/>
            <p:nvPr/>
          </p:nvSpPr>
          <p:spPr>
            <a:xfrm>
              <a:off x="4955" y="1900"/>
              <a:ext cx="178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1459" name="Text Box 17"/>
            <p:cNvSpPr txBox="1"/>
            <p:nvPr/>
          </p:nvSpPr>
          <p:spPr>
            <a:xfrm>
              <a:off x="3982" y="1084"/>
              <a:ext cx="304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1460" name="Text Box 18"/>
            <p:cNvSpPr txBox="1"/>
            <p:nvPr/>
          </p:nvSpPr>
          <p:spPr>
            <a:xfrm>
              <a:off x="3751" y="1852"/>
              <a:ext cx="227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1461" name="Line 19"/>
            <p:cNvSpPr/>
            <p:nvPr/>
          </p:nvSpPr>
          <p:spPr>
            <a:xfrm>
              <a:off x="3888" y="1440"/>
              <a:ext cx="96" cy="0"/>
            </a:xfrm>
            <a:prstGeom prst="line">
              <a:avLst/>
            </a:prstGeom>
            <a:ln w="254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2" name="Freeform 20"/>
            <p:cNvSpPr/>
            <p:nvPr/>
          </p:nvSpPr>
          <p:spPr>
            <a:xfrm>
              <a:off x="3936" y="1440"/>
              <a:ext cx="768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3" y="240"/>
                </a:cxn>
                <a:cxn ang="0">
                  <a:pos x="512" y="384"/>
                </a:cxn>
                <a:cxn ang="0">
                  <a:pos x="768" y="432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3" name="Text Box 21"/>
            <p:cNvSpPr txBox="1"/>
            <p:nvPr/>
          </p:nvSpPr>
          <p:spPr>
            <a:xfrm>
              <a:off x="4199" y="1852"/>
              <a:ext cx="492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小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1464" name="Text Box 22"/>
            <p:cNvSpPr txBox="1"/>
            <p:nvPr/>
          </p:nvSpPr>
          <p:spPr>
            <a:xfrm>
              <a:off x="4583" y="1372"/>
              <a:ext cx="492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大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73751" name="Text Box 23"/>
          <p:cNvSpPr txBox="1"/>
          <p:nvPr/>
        </p:nvSpPr>
        <p:spPr>
          <a:xfrm>
            <a:off x="2804954" y="4639787"/>
            <a:ext cx="4269105" cy="52324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C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大（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R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一定）   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Cu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/2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储能大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73752" name="Object 24"/>
          <p:cNvGraphicFramePr>
            <a:graphicFrameLocks noChangeAspect="1"/>
          </p:cNvGraphicFramePr>
          <p:nvPr/>
        </p:nvGraphicFramePr>
        <p:xfrm>
          <a:off x="4800600" y="752475"/>
          <a:ext cx="2376488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047750" imgH="400050" progId="Equation.3">
                  <p:embed/>
                </p:oleObj>
              </mc:Choice>
              <mc:Fallback>
                <p:oleObj name="" r:id="rId1" imgW="1047750" imgH="40005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00600" y="752475"/>
                        <a:ext cx="2376488" cy="912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53" name="Text Box 25"/>
          <p:cNvSpPr txBox="1"/>
          <p:nvPr/>
        </p:nvSpPr>
        <p:spPr>
          <a:xfrm>
            <a:off x="2063750" y="3849688"/>
            <a:ext cx="1871663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</a:rPr>
              <a:t>物理含义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73754" name="AutoShape 26"/>
          <p:cNvSpPr/>
          <p:nvPr/>
        </p:nvSpPr>
        <p:spPr>
          <a:xfrm>
            <a:off x="4224338" y="3992563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3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7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73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3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build="p"/>
      <p:bldP spid="73731" grpId="0" bldLvl="0" animBg="1"/>
      <p:bldP spid="73732" grpId="0"/>
      <p:bldP spid="73733" grpId="0"/>
      <p:bldP spid="73734" grpId="0" build="p"/>
      <p:bldP spid="73735" grpId="0" build="p"/>
      <p:bldP spid="73751" grpId="0" build="p"/>
      <p:bldP spid="7375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/>
          <p:nvPr>
            <p:custDataLst>
              <p:tags r:id="rId1"/>
            </p:custDataLst>
          </p:nvPr>
        </p:nvSpPr>
        <p:spPr>
          <a:xfrm>
            <a:off x="1701483" y="3115628"/>
            <a:ext cx="92884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工程上认为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经过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3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5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过渡过程结束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;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理论上</a:t>
            </a:r>
            <a:r>
              <a:rPr lang="zh-CN" altLang="en-US" b="1" i="1" dirty="0">
                <a:solidFill>
                  <a:srgbClr val="FF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趋向于正无穷大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5" name="Text Box 3"/>
          <p:cNvSpPr txBox="1"/>
          <p:nvPr>
            <p:custDataLst>
              <p:tags r:id="rId2"/>
            </p:custDataLst>
          </p:nvPr>
        </p:nvSpPr>
        <p:spPr>
          <a:xfrm>
            <a:off x="2638108" y="2534603"/>
            <a:ext cx="6648450" cy="466725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/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：电容电压衰减到原来电压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36.8%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所需的时间。</a:t>
            </a:r>
            <a:endParaRPr lang="zh-CN" altLang="en-US" b="1" dirty="0">
              <a:solidFill>
                <a:srgbClr val="00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Text Box 5"/>
          <p:cNvSpPr txBox="1"/>
          <p:nvPr>
            <p:custDataLst>
              <p:tags r:id="rId3"/>
            </p:custDataLst>
          </p:nvPr>
        </p:nvSpPr>
        <p:spPr>
          <a:xfrm>
            <a:off x="4870450" y="5205095"/>
            <a:ext cx="1868170" cy="57912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zh-CN" altLang="en-US" sz="3200" b="1" i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＝ 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sz="32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sz="32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1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9" name="Text Box 7"/>
          <p:cNvSpPr txBox="1"/>
          <p:nvPr>
            <p:custDataLst>
              <p:tags r:id="rId4"/>
            </p:custDataLst>
          </p:nvPr>
        </p:nvSpPr>
        <p:spPr>
          <a:xfrm>
            <a:off x="4006533" y="3620453"/>
            <a:ext cx="31464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时刻曲线的斜率等于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933508" y="4123690"/>
          <a:ext cx="60896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6" imgW="2809875" imgH="457200" progId="Equation.3">
                  <p:embed/>
                </p:oleObj>
              </mc:Choice>
              <mc:Fallback>
                <p:oleObj name="" r:id="rId6" imgW="2809875" imgH="4572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933508" y="4123690"/>
                        <a:ext cx="6089650" cy="1011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9"/>
          <p:cNvSpPr/>
          <p:nvPr>
            <p:custDataLst>
              <p:tags r:id="rId8"/>
            </p:custDataLst>
          </p:nvPr>
        </p:nvSpPr>
        <p:spPr>
          <a:xfrm>
            <a:off x="2709545" y="4988878"/>
            <a:ext cx="863600" cy="720725"/>
          </a:xfrm>
          <a:prstGeom prst="line">
            <a:avLst/>
          </a:prstGeom>
          <a:ln w="38100" cap="flat" cmpd="sng">
            <a:solidFill>
              <a:srgbClr val="00FFFF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2" name="Group 10"/>
          <p:cNvGrpSpPr/>
          <p:nvPr/>
        </p:nvGrpSpPr>
        <p:grpSpPr>
          <a:xfrm>
            <a:off x="2133283" y="4196715"/>
            <a:ext cx="2566987" cy="2339975"/>
            <a:chOff x="385" y="2115"/>
            <a:chExt cx="1617" cy="1474"/>
          </a:xfrm>
        </p:grpSpPr>
        <p:sp>
          <p:nvSpPr>
            <p:cNvPr id="13" name="Line 11"/>
            <p:cNvSpPr/>
            <p:nvPr>
              <p:custDataLst>
                <p:tags r:id="rId9"/>
              </p:custDataLst>
            </p:nvPr>
          </p:nvSpPr>
          <p:spPr>
            <a:xfrm>
              <a:off x="759" y="2677"/>
              <a:ext cx="0" cy="332"/>
            </a:xfrm>
            <a:prstGeom prst="line">
              <a:avLst/>
            </a:prstGeom>
            <a:ln w="28575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4" name="Line 12"/>
            <p:cNvSpPr/>
            <p:nvPr>
              <p:custDataLst>
                <p:tags r:id="rId10"/>
              </p:custDataLst>
            </p:nvPr>
          </p:nvSpPr>
          <p:spPr>
            <a:xfrm>
              <a:off x="470" y="3036"/>
              <a:ext cx="1510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" name="Line 13"/>
            <p:cNvSpPr/>
            <p:nvPr>
              <p:custDataLst>
                <p:tags r:id="rId11"/>
              </p:custDataLst>
            </p:nvPr>
          </p:nvSpPr>
          <p:spPr>
            <a:xfrm flipV="1">
              <a:off x="686" y="2223"/>
              <a:ext cx="0" cy="1307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6" name="Freeform 14"/>
            <p:cNvSpPr/>
            <p:nvPr>
              <p:custDataLst>
                <p:tags r:id="rId12"/>
              </p:custDataLst>
            </p:nvPr>
          </p:nvSpPr>
          <p:spPr>
            <a:xfrm>
              <a:off x="686" y="2494"/>
              <a:ext cx="1151" cy="4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4" y="263"/>
                </a:cxn>
                <a:cxn ang="0">
                  <a:pos x="767" y="421"/>
                </a:cxn>
                <a:cxn ang="0">
                  <a:pos x="1151" y="474"/>
                </a:cxn>
              </a:cxnLst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" name="Text Box 15"/>
            <p:cNvSpPr txBox="1"/>
            <p:nvPr>
              <p:custDataLst>
                <p:tags r:id="rId13"/>
              </p:custDataLst>
            </p:nvPr>
          </p:nvSpPr>
          <p:spPr>
            <a:xfrm>
              <a:off x="385" y="2385"/>
              <a:ext cx="280" cy="32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8" name="Text Box 16"/>
            <p:cNvSpPr txBox="1"/>
            <p:nvPr>
              <p:custDataLst>
                <p:tags r:id="rId14"/>
              </p:custDataLst>
            </p:nvPr>
          </p:nvSpPr>
          <p:spPr>
            <a:xfrm>
              <a:off x="1825" y="3036"/>
              <a:ext cx="177" cy="32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9" name="Text Box 17"/>
            <p:cNvSpPr txBox="1"/>
            <p:nvPr>
              <p:custDataLst>
                <p:tags r:id="rId15"/>
              </p:custDataLst>
            </p:nvPr>
          </p:nvSpPr>
          <p:spPr>
            <a:xfrm>
              <a:off x="736" y="2115"/>
              <a:ext cx="308" cy="32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0" name="Text Box 18"/>
            <p:cNvSpPr txBox="1"/>
            <p:nvPr>
              <p:custDataLst>
                <p:tags r:id="rId16"/>
              </p:custDataLst>
            </p:nvPr>
          </p:nvSpPr>
          <p:spPr>
            <a:xfrm>
              <a:off x="475" y="2981"/>
              <a:ext cx="228" cy="32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21" name="Line 19"/>
            <p:cNvSpPr/>
            <p:nvPr>
              <p:custDataLst>
                <p:tags r:id="rId17"/>
              </p:custDataLst>
            </p:nvPr>
          </p:nvSpPr>
          <p:spPr>
            <a:xfrm>
              <a:off x="651" y="2494"/>
              <a:ext cx="5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" name="Oval 20"/>
            <p:cNvSpPr/>
            <p:nvPr>
              <p:custDataLst>
                <p:tags r:id="rId18"/>
              </p:custDataLst>
            </p:nvPr>
          </p:nvSpPr>
          <p:spPr>
            <a:xfrm>
              <a:off x="725" y="2569"/>
              <a:ext cx="54" cy="54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23" name="Line 21"/>
            <p:cNvSpPr/>
            <p:nvPr>
              <p:custDataLst>
                <p:tags r:id="rId19"/>
              </p:custDataLst>
            </p:nvPr>
          </p:nvSpPr>
          <p:spPr>
            <a:xfrm>
              <a:off x="1305" y="2880"/>
              <a:ext cx="0" cy="163"/>
            </a:xfrm>
            <a:prstGeom prst="line">
              <a:avLst/>
            </a:prstGeom>
            <a:ln w="28575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4" name="Oval 22"/>
            <p:cNvSpPr/>
            <p:nvPr>
              <p:custDataLst>
                <p:tags r:id="rId20"/>
              </p:custDataLst>
            </p:nvPr>
          </p:nvSpPr>
          <p:spPr>
            <a:xfrm>
              <a:off x="1265" y="2840"/>
              <a:ext cx="53" cy="53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lIns="90000" tIns="46800" rIns="90000" bIns="46800"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grpSp>
          <p:nvGrpSpPr>
            <p:cNvPr id="25" name="Group 23"/>
            <p:cNvGrpSpPr/>
            <p:nvPr/>
          </p:nvGrpSpPr>
          <p:grpSpPr>
            <a:xfrm>
              <a:off x="745" y="3263"/>
              <a:ext cx="580" cy="326"/>
              <a:chOff x="1031" y="2887"/>
              <a:chExt cx="516" cy="289"/>
            </a:xfrm>
          </p:grpSpPr>
          <p:sp>
            <p:nvSpPr>
              <p:cNvPr id="26" name="Line 24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31" y="2977"/>
                <a:ext cx="0" cy="150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7" name="Line 25"/>
              <p:cNvSpPr/>
              <p:nvPr>
                <p:custDataLst>
                  <p:tags r:id="rId22"/>
                </p:custDataLst>
              </p:nvPr>
            </p:nvSpPr>
            <p:spPr>
              <a:xfrm>
                <a:off x="1541" y="2989"/>
                <a:ext cx="6" cy="144"/>
              </a:xfrm>
              <a:prstGeom prst="line">
                <a:avLst/>
              </a:prstGeom>
              <a:ln w="2857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8" name="Line 26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49" y="3067"/>
                <a:ext cx="108" cy="0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" name="Line 27"/>
              <p:cNvSpPr/>
              <p:nvPr>
                <p:custDataLst>
                  <p:tags r:id="rId24"/>
                </p:custDataLst>
              </p:nvPr>
            </p:nvSpPr>
            <p:spPr>
              <a:xfrm>
                <a:off x="1451" y="3073"/>
                <a:ext cx="96" cy="0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" name="Text Box 28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195" y="2887"/>
                <a:ext cx="189" cy="2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0000" tIns="46800" rIns="90000" bIns="46800" anchor="ctr" anchorCtr="0">
                <a:spAutoFit/>
              </a:bodyPr>
              <a:p>
                <a:pPr algn="ctr" eaLnBrk="1" hangingPunct="1"/>
                <a:r>
                  <a:rPr lang="en-US" altLang="zh-CN" sz="2800" b="1" i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</a:t>
                </a:r>
                <a:endPara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31" name="Oval 29"/>
            <p:cNvSpPr/>
            <p:nvPr>
              <p:custDataLst>
                <p:tags r:id="rId26"/>
              </p:custDataLst>
            </p:nvPr>
          </p:nvSpPr>
          <p:spPr>
            <a:xfrm>
              <a:off x="739" y="3002"/>
              <a:ext cx="54" cy="54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2" name="Oval 30"/>
            <p:cNvSpPr/>
            <p:nvPr>
              <p:custDataLst>
                <p:tags r:id="rId27"/>
              </p:custDataLst>
            </p:nvPr>
          </p:nvSpPr>
          <p:spPr>
            <a:xfrm>
              <a:off x="1264" y="3009"/>
              <a:ext cx="54" cy="54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33" name="Text Box 31"/>
            <p:cNvSpPr txBox="1"/>
            <p:nvPr>
              <p:custDataLst>
                <p:tags r:id="rId28"/>
              </p:custDataLst>
            </p:nvPr>
          </p:nvSpPr>
          <p:spPr>
            <a:xfrm>
              <a:off x="657" y="2976"/>
              <a:ext cx="253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34" name="Text Box 32"/>
            <p:cNvSpPr txBox="1"/>
            <p:nvPr>
              <p:custDataLst>
                <p:tags r:id="rId29"/>
              </p:custDataLst>
            </p:nvPr>
          </p:nvSpPr>
          <p:spPr>
            <a:xfrm>
              <a:off x="1156" y="2976"/>
              <a:ext cx="286" cy="32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35" name="Text Box 33"/>
          <p:cNvSpPr txBox="1"/>
          <p:nvPr>
            <p:custDataLst>
              <p:tags r:id="rId30"/>
            </p:custDataLst>
          </p:nvPr>
        </p:nvSpPr>
        <p:spPr>
          <a:xfrm>
            <a:off x="4149408" y="1820228"/>
            <a:ext cx="60372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0.368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0.135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0.05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     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0.007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endParaRPr lang="en-US" altLang="zh-CN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6" name="Group 34"/>
          <p:cNvGrpSpPr/>
          <p:nvPr/>
        </p:nvGrpSpPr>
        <p:grpSpPr>
          <a:xfrm>
            <a:off x="2349183" y="523240"/>
            <a:ext cx="7532687" cy="1817688"/>
            <a:chOff x="385" y="164"/>
            <a:chExt cx="4745" cy="1145"/>
          </a:xfrm>
        </p:grpSpPr>
        <p:sp>
          <p:nvSpPr>
            <p:cNvPr id="37" name="Line 35"/>
            <p:cNvSpPr/>
            <p:nvPr>
              <p:custDataLst>
                <p:tags r:id="rId31"/>
              </p:custDataLst>
            </p:nvPr>
          </p:nvSpPr>
          <p:spPr>
            <a:xfrm>
              <a:off x="409" y="452"/>
              <a:ext cx="4704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" name="Line 36"/>
            <p:cNvSpPr/>
            <p:nvPr>
              <p:custDataLst>
                <p:tags r:id="rId32"/>
              </p:custDataLst>
            </p:nvPr>
          </p:nvSpPr>
          <p:spPr>
            <a:xfrm>
              <a:off x="1483" y="179"/>
              <a:ext cx="0" cy="113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" name="Text Box 37"/>
            <p:cNvSpPr txBox="1"/>
            <p:nvPr>
              <p:custDataLst>
                <p:tags r:id="rId33"/>
              </p:custDataLst>
            </p:nvPr>
          </p:nvSpPr>
          <p:spPr>
            <a:xfrm>
              <a:off x="1033" y="164"/>
              <a:ext cx="16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40" name="Text Box 38"/>
            <p:cNvSpPr txBox="1"/>
            <p:nvPr>
              <p:custDataLst>
                <p:tags r:id="rId34"/>
              </p:custDataLst>
            </p:nvPr>
          </p:nvSpPr>
          <p:spPr>
            <a:xfrm>
              <a:off x="1522" y="191"/>
              <a:ext cx="338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        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             2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           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   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          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 5</a:t>
              </a: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41" name="Object 39"/>
            <p:cNvGraphicFramePr>
              <a:graphicFrameLocks noChangeAspect="1"/>
            </p:cNvGraphicFramePr>
            <p:nvPr>
              <p:custDataLst>
                <p:tags r:id="rId35"/>
              </p:custDataLst>
            </p:nvPr>
          </p:nvGraphicFramePr>
          <p:xfrm>
            <a:off x="427" y="461"/>
            <a:ext cx="984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36" imgW="1552575" imgH="714375" progId="Equation.3">
                    <p:embed/>
                  </p:oleObj>
                </mc:Choice>
                <mc:Fallback>
                  <p:oleObj name="" r:id="rId36" imgW="1552575" imgH="714375" progId="Equation.3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37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7" y="461"/>
                          <a:ext cx="984" cy="4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Line 40"/>
            <p:cNvSpPr/>
            <p:nvPr>
              <p:custDataLst>
                <p:tags r:id="rId38"/>
              </p:custDataLst>
            </p:nvPr>
          </p:nvSpPr>
          <p:spPr>
            <a:xfrm flipV="1">
              <a:off x="385" y="914"/>
              <a:ext cx="4745" cy="0"/>
            </a:xfrm>
            <a:prstGeom prst="line">
              <a:avLst/>
            </a:prstGeom>
            <a:ln w="38100" cap="flat" cmpd="sng">
              <a:solidFill>
                <a:srgbClr val="FFFF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3" name="Text Box 41"/>
          <p:cNvSpPr txBox="1"/>
          <p:nvPr>
            <p:custDataLst>
              <p:tags r:id="rId39"/>
            </p:custDataLst>
          </p:nvPr>
        </p:nvSpPr>
        <p:spPr>
          <a:xfrm>
            <a:off x="4222433" y="1170940"/>
            <a:ext cx="57578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1" hangingPunct="1"/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e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-1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       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e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-2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      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e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-3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              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 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e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-5</a:t>
            </a:r>
            <a:r>
              <a:rPr lang="en-US" altLang="zh-CN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endParaRPr lang="en-US" altLang="zh-CN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4" name="Text Box 42"/>
          <p:cNvSpPr txBox="1"/>
          <p:nvPr>
            <p:custDataLst>
              <p:tags r:id="rId40"/>
            </p:custDataLst>
          </p:nvPr>
        </p:nvSpPr>
        <p:spPr>
          <a:xfrm>
            <a:off x="4230370" y="4074478"/>
            <a:ext cx="180975" cy="457200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999999"/>
            </a:prstShdw>
          </a:effectLst>
        </p:spPr>
        <p:txBody>
          <a:bodyPr wrap="none" lIns="90000" tIns="46800" rIns="90000" bIns="46800" anchor="ctr" anchorCtr="0">
            <a:spAutoFit/>
          </a:bodyPr>
          <a:p>
            <a:pPr algn="ctr" eaLnBrk="1" hangingPunct="1"/>
            <a:endParaRPr lang="zh-CN" altLang="zh-CN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45" name="Object 43"/>
          <p:cNvGraphicFramePr>
            <a:graphicFrameLocks noChangeAspect="1"/>
          </p:cNvGraphicFramePr>
          <p:nvPr>
            <p:custDataLst>
              <p:tags r:id="rId41"/>
            </p:custDataLst>
          </p:nvPr>
        </p:nvGraphicFramePr>
        <p:xfrm>
          <a:off x="4365308" y="5996940"/>
          <a:ext cx="57658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42" imgW="2581275" imgH="342900" progId="Equation.DSMT4">
                  <p:embed/>
                </p:oleObj>
              </mc:Choice>
              <mc:Fallback>
                <p:oleObj name="" r:id="rId42" imgW="2581275" imgH="342900" progId="Equation.DSMT4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4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65308" y="5996940"/>
                        <a:ext cx="5765800" cy="782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4"/>
          <p:cNvSpPr/>
          <p:nvPr>
            <p:custDataLst>
              <p:tags r:id="rId44"/>
            </p:custDataLst>
          </p:nvPr>
        </p:nvSpPr>
        <p:spPr>
          <a:xfrm>
            <a:off x="7894320" y="5347653"/>
            <a:ext cx="20129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次切距的长度</a:t>
            </a:r>
            <a:endParaRPr lang="zh-CN" altLang="en-US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47" name="AutoShape 45"/>
          <p:cNvSpPr/>
          <p:nvPr>
            <p:custDataLst>
              <p:tags r:id="rId45"/>
            </p:custDataLst>
          </p:nvPr>
        </p:nvSpPr>
        <p:spPr>
          <a:xfrm>
            <a:off x="6814820" y="5347653"/>
            <a:ext cx="792163" cy="287337"/>
          </a:xfrm>
          <a:prstGeom prst="rightArrow">
            <a:avLst>
              <a:gd name="adj1" fmla="val 50000"/>
              <a:gd name="adj2" fmla="val 6892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9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ldLvl="0" animBg="1"/>
      <p:bldP spid="9" grpId="0" build="p"/>
      <p:bldP spid="35" grpId="0"/>
      <p:bldP spid="43" grpId="0"/>
      <p:bldP spid="4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/>
          <p:nvPr/>
        </p:nvSpPr>
        <p:spPr>
          <a:xfrm>
            <a:off x="2604136" y="862648"/>
            <a:ext cx="16783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）能量关系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2424113" y="4347210"/>
          <a:ext cx="25193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942975" imgH="323850" progId="Equation.3">
                  <p:embed/>
                </p:oleObj>
              </mc:Choice>
              <mc:Fallback>
                <p:oleObj name="" r:id="rId1" imgW="942975" imgH="323850" progId="Equation.3">
                  <p:embed/>
                  <p:pic>
                    <p:nvPicPr>
                      <p:cNvPr id="0" name="图片 392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4347210"/>
                        <a:ext cx="2519362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0" name="Text Box 4"/>
          <p:cNvSpPr txBox="1"/>
          <p:nvPr/>
        </p:nvSpPr>
        <p:spPr>
          <a:xfrm>
            <a:off x="4943475" y="818198"/>
            <a:ext cx="4967288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       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电容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不断释放能量被电阻吸收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endParaRPr lang="en-US" altLang="zh-CN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直到全部消耗完毕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.</a:t>
            </a:r>
            <a:endParaRPr lang="en-US" altLang="zh-CN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5781" name="Text Box 5"/>
          <p:cNvSpPr txBox="1"/>
          <p:nvPr/>
        </p:nvSpPr>
        <p:spPr>
          <a:xfrm>
            <a:off x="5595462" y="2039462"/>
            <a:ext cx="2269490" cy="58483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设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32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3200" b="1" i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75782" name="Text Box 6"/>
          <p:cNvSpPr txBox="1"/>
          <p:nvPr/>
        </p:nvSpPr>
        <p:spPr>
          <a:xfrm>
            <a:off x="4656138" y="3165475"/>
            <a:ext cx="2663825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电容放出能量：             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8183563" y="2689860"/>
          <a:ext cx="148272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438150" imgH="400050" progId="Equation.3">
                  <p:embed/>
                </p:oleObj>
              </mc:Choice>
              <mc:Fallback>
                <p:oleObj name="" r:id="rId3" imgW="438150" imgH="40005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183563" y="2689860"/>
                        <a:ext cx="1482725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4" name="Text Box 8"/>
          <p:cNvSpPr txBox="1"/>
          <p:nvPr/>
        </p:nvSpPr>
        <p:spPr>
          <a:xfrm>
            <a:off x="2495550" y="3741738"/>
            <a:ext cx="3887788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电阻吸收（消耗）能量：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5016500" y="4274185"/>
          <a:ext cx="2957513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276350" imgH="419100" progId="Equation.3">
                  <p:embed/>
                </p:oleObj>
              </mc:Choice>
              <mc:Fallback>
                <p:oleObj name="" r:id="rId5" imgW="1276350" imgH="4191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16500" y="4274185"/>
                        <a:ext cx="2957513" cy="992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/>
          <p:cNvGraphicFramePr>
            <a:graphicFrameLocks noChangeAspect="1"/>
          </p:cNvGraphicFramePr>
          <p:nvPr/>
        </p:nvGraphicFramePr>
        <p:xfrm>
          <a:off x="8472488" y="5066348"/>
          <a:ext cx="17272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609600" imgH="400050" progId="Equation.3">
                  <p:embed/>
                </p:oleObj>
              </mc:Choice>
              <mc:Fallback>
                <p:oleObj name="" r:id="rId7" imgW="609600" imgH="40005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472488" y="5066348"/>
                        <a:ext cx="1727200" cy="1127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7" name="Group 11"/>
          <p:cNvGrpSpPr/>
          <p:nvPr/>
        </p:nvGrpSpPr>
        <p:grpSpPr>
          <a:xfrm>
            <a:off x="1992313" y="1538923"/>
            <a:ext cx="2225675" cy="1655762"/>
            <a:chOff x="567" y="845"/>
            <a:chExt cx="1402" cy="1043"/>
          </a:xfrm>
        </p:grpSpPr>
        <p:sp>
          <p:nvSpPr>
            <p:cNvPr id="63505" name="Line 12"/>
            <p:cNvSpPr/>
            <p:nvPr/>
          </p:nvSpPr>
          <p:spPr>
            <a:xfrm>
              <a:off x="1429" y="935"/>
              <a:ext cx="288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3506" name="Group 13"/>
            <p:cNvGrpSpPr/>
            <p:nvPr/>
          </p:nvGrpSpPr>
          <p:grpSpPr>
            <a:xfrm>
              <a:off x="884" y="1344"/>
              <a:ext cx="318" cy="90"/>
              <a:chOff x="1536" y="3168"/>
              <a:chExt cx="144" cy="48"/>
            </a:xfrm>
          </p:grpSpPr>
          <p:sp>
            <p:nvSpPr>
              <p:cNvPr id="63519" name="Line 14"/>
              <p:cNvSpPr/>
              <p:nvPr/>
            </p:nvSpPr>
            <p:spPr>
              <a:xfrm>
                <a:off x="1536" y="3168"/>
                <a:ext cx="144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20" name="Line 15"/>
              <p:cNvSpPr/>
              <p:nvPr/>
            </p:nvSpPr>
            <p:spPr>
              <a:xfrm>
                <a:off x="1536" y="3216"/>
                <a:ext cx="144" cy="0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507" name="Group 16"/>
            <p:cNvGrpSpPr/>
            <p:nvPr/>
          </p:nvGrpSpPr>
          <p:grpSpPr>
            <a:xfrm>
              <a:off x="1059" y="845"/>
              <a:ext cx="868" cy="1043"/>
              <a:chOff x="1059" y="845"/>
              <a:chExt cx="564" cy="621"/>
            </a:xfrm>
          </p:grpSpPr>
          <p:sp>
            <p:nvSpPr>
              <p:cNvPr id="63514" name="Line 17"/>
              <p:cNvSpPr/>
              <p:nvPr/>
            </p:nvSpPr>
            <p:spPr>
              <a:xfrm flipV="1">
                <a:off x="1059" y="845"/>
                <a:ext cx="0" cy="27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15" name="Line 18"/>
              <p:cNvSpPr/>
              <p:nvPr/>
            </p:nvSpPr>
            <p:spPr>
              <a:xfrm>
                <a:off x="1059" y="1190"/>
                <a:ext cx="0" cy="276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16" name="Line 19"/>
              <p:cNvSpPr/>
              <p:nvPr/>
            </p:nvSpPr>
            <p:spPr>
              <a:xfrm>
                <a:off x="1059" y="845"/>
                <a:ext cx="56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17" name="Line 20"/>
              <p:cNvSpPr/>
              <p:nvPr/>
            </p:nvSpPr>
            <p:spPr>
              <a:xfrm>
                <a:off x="1059" y="1466"/>
                <a:ext cx="56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18" name="Line 21"/>
              <p:cNvSpPr/>
              <p:nvPr/>
            </p:nvSpPr>
            <p:spPr>
              <a:xfrm>
                <a:off x="1623" y="845"/>
                <a:ext cx="0" cy="621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3508" name="Rectangle 22"/>
            <p:cNvSpPr/>
            <p:nvPr/>
          </p:nvSpPr>
          <p:spPr>
            <a:xfrm>
              <a:off x="1882" y="1162"/>
              <a:ext cx="87" cy="345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3509" name="Text Box 23"/>
            <p:cNvSpPr txBox="1"/>
            <p:nvPr/>
          </p:nvSpPr>
          <p:spPr>
            <a:xfrm>
              <a:off x="567" y="1207"/>
              <a:ext cx="362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3510" name="Text Box 24"/>
            <p:cNvSpPr txBox="1"/>
            <p:nvPr/>
          </p:nvSpPr>
          <p:spPr>
            <a:xfrm>
              <a:off x="1565" y="1207"/>
              <a:ext cx="26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3511" name="Text Box 25"/>
            <p:cNvSpPr txBox="1"/>
            <p:nvPr/>
          </p:nvSpPr>
          <p:spPr>
            <a:xfrm>
              <a:off x="785" y="961"/>
              <a:ext cx="240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3512" name="Text Box 26"/>
            <p:cNvSpPr txBox="1"/>
            <p:nvPr/>
          </p:nvSpPr>
          <p:spPr>
            <a:xfrm>
              <a:off x="793" y="1414"/>
              <a:ext cx="317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3513" name="Text Box 27"/>
            <p:cNvSpPr txBox="1"/>
            <p:nvPr/>
          </p:nvSpPr>
          <p:spPr>
            <a:xfrm>
              <a:off x="1202" y="1130"/>
              <a:ext cx="265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sz="28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75804" name="Object 28"/>
          <p:cNvGraphicFramePr>
            <a:graphicFrameLocks noChangeAspect="1"/>
          </p:cNvGraphicFramePr>
          <p:nvPr/>
        </p:nvGraphicFramePr>
        <p:xfrm>
          <a:off x="2424113" y="5210810"/>
          <a:ext cx="2709862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1066800" imgH="419100" progId="Equation.3">
                  <p:embed/>
                </p:oleObj>
              </mc:Choice>
              <mc:Fallback>
                <p:oleObj name="" r:id="rId9" imgW="1066800" imgH="419100" progId="Equation.3">
                  <p:embed/>
                  <p:pic>
                    <p:nvPicPr>
                      <p:cNvPr id="0" name="图片 3850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5210810"/>
                        <a:ext cx="2709862" cy="1081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5" name="Object 29"/>
          <p:cNvGraphicFramePr>
            <a:graphicFrameLocks noChangeAspect="1"/>
          </p:cNvGraphicFramePr>
          <p:nvPr/>
        </p:nvGraphicFramePr>
        <p:xfrm>
          <a:off x="5232400" y="5210810"/>
          <a:ext cx="316865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314450" imgH="419100" progId="Equation.3">
                  <p:embed/>
                </p:oleObj>
              </mc:Choice>
              <mc:Fallback>
                <p:oleObj name="" r:id="rId11" imgW="1314450" imgH="419100" progId="Equation.3">
                  <p:embed/>
                  <p:pic>
                    <p:nvPicPr>
                      <p:cNvPr id="0" name="图片 3849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32400" y="5210810"/>
                        <a:ext cx="3168650" cy="1033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06" name="AutoShape 30"/>
          <p:cNvSpPr/>
          <p:nvPr/>
        </p:nvSpPr>
        <p:spPr>
          <a:xfrm>
            <a:off x="4656138" y="962660"/>
            <a:ext cx="649287" cy="215900"/>
          </a:xfrm>
          <a:prstGeom prst="rightArrow">
            <a:avLst>
              <a:gd name="adj1" fmla="val 50000"/>
              <a:gd name="adj2" fmla="val 75183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75807" name="AutoShape 31"/>
          <p:cNvSpPr/>
          <p:nvPr/>
        </p:nvSpPr>
        <p:spPr>
          <a:xfrm>
            <a:off x="7104063" y="3194685"/>
            <a:ext cx="576262" cy="215900"/>
          </a:xfrm>
          <a:prstGeom prst="rightArrow">
            <a:avLst>
              <a:gd name="adj1" fmla="val 50000"/>
              <a:gd name="adj2" fmla="val 66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75808" name="AutoShape 32"/>
          <p:cNvSpPr/>
          <p:nvPr/>
        </p:nvSpPr>
        <p:spPr>
          <a:xfrm>
            <a:off x="6167438" y="3842385"/>
            <a:ext cx="576262" cy="215900"/>
          </a:xfrm>
          <a:prstGeom prst="rightArrow">
            <a:avLst>
              <a:gd name="adj1" fmla="val 50000"/>
              <a:gd name="adj2" fmla="val 66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5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7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30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5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0"/>
                                        <p:tgtEl>
                                          <p:spTgt spid="7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7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/>
      <p:bldP spid="75780" grpId="0"/>
      <p:bldP spid="75781" grpId="0" build="p"/>
      <p:bldP spid="75782" grpId="0"/>
      <p:bldP spid="7578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/>
          <p:nvPr/>
        </p:nvSpPr>
        <p:spPr>
          <a:xfrm>
            <a:off x="1938655" y="593567"/>
            <a:ext cx="53911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endParaRPr lang="zh-CN" altLang="en-US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76803" name="Text Box 3"/>
          <p:cNvSpPr txBox="1"/>
          <p:nvPr/>
        </p:nvSpPr>
        <p:spPr>
          <a:xfrm>
            <a:off x="2711450" y="683578"/>
            <a:ext cx="7273925" cy="6451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已知图示电路中的电容原本充有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24V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电压，求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K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闭合后，电容电压和各支路电流随时间变化的规律。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6804" name="Text Box 4"/>
          <p:cNvSpPr txBox="1"/>
          <p:nvPr/>
        </p:nvSpPr>
        <p:spPr>
          <a:xfrm>
            <a:off x="1919288" y="1746092"/>
            <a:ext cx="5048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6805" name="Text Box 5"/>
          <p:cNvSpPr txBox="1"/>
          <p:nvPr/>
        </p:nvSpPr>
        <p:spPr>
          <a:xfrm>
            <a:off x="2640013" y="1676083"/>
            <a:ext cx="345598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这是一个求一阶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RC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零输入响应问题，有：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76806" name="Group 6"/>
          <p:cNvGrpSpPr/>
          <p:nvPr/>
        </p:nvGrpSpPr>
        <p:grpSpPr>
          <a:xfrm>
            <a:off x="6354763" y="1360170"/>
            <a:ext cx="3402013" cy="2187575"/>
            <a:chOff x="3043" y="646"/>
            <a:chExt cx="2143" cy="1378"/>
          </a:xfrm>
        </p:grpSpPr>
        <p:sp>
          <p:nvSpPr>
            <p:cNvPr id="64548" name="Line 7"/>
            <p:cNvSpPr/>
            <p:nvPr/>
          </p:nvSpPr>
          <p:spPr>
            <a:xfrm>
              <a:off x="3924" y="1071"/>
              <a:ext cx="122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9" name="Text Box 8"/>
            <p:cNvSpPr txBox="1"/>
            <p:nvPr/>
          </p:nvSpPr>
          <p:spPr>
            <a:xfrm>
              <a:off x="4257" y="1689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3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50" name="Text Box 9"/>
            <p:cNvSpPr txBox="1"/>
            <p:nvPr/>
          </p:nvSpPr>
          <p:spPr>
            <a:xfrm>
              <a:off x="3489" y="857"/>
              <a:ext cx="22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51" name="Text Box 10"/>
            <p:cNvSpPr txBox="1"/>
            <p:nvPr/>
          </p:nvSpPr>
          <p:spPr>
            <a:xfrm>
              <a:off x="4226" y="137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3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52" name="Line 11"/>
            <p:cNvSpPr/>
            <p:nvPr/>
          </p:nvSpPr>
          <p:spPr>
            <a:xfrm>
              <a:off x="4059" y="935"/>
              <a:ext cx="317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3" name="Line 12"/>
            <p:cNvSpPr/>
            <p:nvPr/>
          </p:nvSpPr>
          <p:spPr>
            <a:xfrm>
              <a:off x="3651" y="844"/>
              <a:ext cx="227" cy="227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4" name="Text Box 13"/>
            <p:cNvSpPr txBox="1"/>
            <p:nvPr/>
          </p:nvSpPr>
          <p:spPr>
            <a:xfrm>
              <a:off x="3335" y="1116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55" name="Line 14"/>
            <p:cNvSpPr/>
            <p:nvPr/>
          </p:nvSpPr>
          <p:spPr>
            <a:xfrm flipV="1">
              <a:off x="5140" y="1071"/>
              <a:ext cx="8" cy="95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6" name="Line 15"/>
            <p:cNvSpPr/>
            <p:nvPr/>
          </p:nvSpPr>
          <p:spPr>
            <a:xfrm flipH="1">
              <a:off x="4558" y="1071"/>
              <a:ext cx="0" cy="95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7" name="Line 16"/>
            <p:cNvSpPr/>
            <p:nvPr/>
          </p:nvSpPr>
          <p:spPr>
            <a:xfrm>
              <a:off x="3379" y="2024"/>
              <a:ext cx="1769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4558" name="Group 17"/>
            <p:cNvGrpSpPr/>
            <p:nvPr/>
          </p:nvGrpSpPr>
          <p:grpSpPr>
            <a:xfrm rot="5400000">
              <a:off x="3288" y="1388"/>
              <a:ext cx="90" cy="273"/>
              <a:chOff x="4014" y="2387"/>
              <a:chExt cx="91" cy="227"/>
            </a:xfrm>
          </p:grpSpPr>
          <p:sp>
            <p:nvSpPr>
              <p:cNvPr id="64575" name="Line 18"/>
              <p:cNvSpPr/>
              <p:nvPr/>
            </p:nvSpPr>
            <p:spPr>
              <a:xfrm>
                <a:off x="4014" y="2387"/>
                <a:ext cx="0" cy="227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6" name="Line 19"/>
              <p:cNvSpPr/>
              <p:nvPr/>
            </p:nvSpPr>
            <p:spPr>
              <a:xfrm>
                <a:off x="4105" y="2387"/>
                <a:ext cx="0" cy="227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59" name="Rectangle 20"/>
            <p:cNvSpPr/>
            <p:nvPr/>
          </p:nvSpPr>
          <p:spPr>
            <a:xfrm>
              <a:off x="4105" y="1026"/>
              <a:ext cx="272" cy="9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4560" name="Rectangle 21"/>
            <p:cNvSpPr/>
            <p:nvPr/>
          </p:nvSpPr>
          <p:spPr>
            <a:xfrm>
              <a:off x="5096" y="1389"/>
              <a:ext cx="90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4561" name="Text Box 22"/>
            <p:cNvSpPr txBox="1"/>
            <p:nvPr/>
          </p:nvSpPr>
          <p:spPr>
            <a:xfrm>
              <a:off x="3424" y="1417"/>
              <a:ext cx="4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62" name="Text Box 23"/>
            <p:cNvSpPr txBox="1"/>
            <p:nvPr/>
          </p:nvSpPr>
          <p:spPr>
            <a:xfrm>
              <a:off x="4045" y="1099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63" name="Text Box 24"/>
            <p:cNvSpPr txBox="1"/>
            <p:nvPr/>
          </p:nvSpPr>
          <p:spPr>
            <a:xfrm>
              <a:off x="4816" y="146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6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64" name="Text Box 25"/>
            <p:cNvSpPr txBox="1"/>
            <p:nvPr/>
          </p:nvSpPr>
          <p:spPr>
            <a:xfrm>
              <a:off x="3043" y="1281"/>
              <a:ext cx="27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5F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65" name="Line 26"/>
            <p:cNvSpPr/>
            <p:nvPr/>
          </p:nvSpPr>
          <p:spPr>
            <a:xfrm>
              <a:off x="3334" y="1071"/>
              <a:ext cx="0" cy="36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6" name="Line 27"/>
            <p:cNvSpPr/>
            <p:nvPr/>
          </p:nvSpPr>
          <p:spPr>
            <a:xfrm>
              <a:off x="3334" y="1570"/>
              <a:ext cx="0" cy="45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7" name="Line 28"/>
            <p:cNvSpPr/>
            <p:nvPr/>
          </p:nvSpPr>
          <p:spPr>
            <a:xfrm flipH="1">
              <a:off x="3696" y="845"/>
              <a:ext cx="273" cy="22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8" name="Rectangle 29"/>
            <p:cNvSpPr/>
            <p:nvPr/>
          </p:nvSpPr>
          <p:spPr>
            <a:xfrm>
              <a:off x="4513" y="1389"/>
              <a:ext cx="90" cy="273"/>
            </a:xfrm>
            <a:prstGeom prst="rect">
              <a:avLst/>
            </a:prstGeom>
            <a:solidFill>
              <a:srgbClr val="FF9900"/>
            </a:solidFill>
            <a:ln w="254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69" name="Line 30"/>
            <p:cNvSpPr/>
            <p:nvPr/>
          </p:nvSpPr>
          <p:spPr>
            <a:xfrm>
              <a:off x="3334" y="1071"/>
              <a:ext cx="408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0" name="Text Box 31"/>
            <p:cNvSpPr txBox="1"/>
            <p:nvPr/>
          </p:nvSpPr>
          <p:spPr>
            <a:xfrm>
              <a:off x="3288" y="1615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71" name="Text Box 32"/>
            <p:cNvSpPr txBox="1"/>
            <p:nvPr/>
          </p:nvSpPr>
          <p:spPr>
            <a:xfrm>
              <a:off x="4756" y="1145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72" name="Text Box 33"/>
            <p:cNvSpPr txBox="1"/>
            <p:nvPr/>
          </p:nvSpPr>
          <p:spPr>
            <a:xfrm>
              <a:off x="4121" y="646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73" name="Line 34"/>
            <p:cNvSpPr/>
            <p:nvPr/>
          </p:nvSpPr>
          <p:spPr>
            <a:xfrm>
              <a:off x="4740" y="1162"/>
              <a:ext cx="317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4" name="Line 35"/>
            <p:cNvSpPr/>
            <p:nvPr/>
          </p:nvSpPr>
          <p:spPr>
            <a:xfrm>
              <a:off x="4468" y="1706"/>
              <a:ext cx="0" cy="227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836" name="Group 36"/>
          <p:cNvGrpSpPr/>
          <p:nvPr/>
        </p:nvGrpSpPr>
        <p:grpSpPr>
          <a:xfrm>
            <a:off x="8154988" y="4771708"/>
            <a:ext cx="2078038" cy="1512887"/>
            <a:chOff x="3968" y="2931"/>
            <a:chExt cx="1309" cy="953"/>
          </a:xfrm>
        </p:grpSpPr>
        <p:sp>
          <p:nvSpPr>
            <p:cNvPr id="64532" name="Line 37"/>
            <p:cNvSpPr/>
            <p:nvPr/>
          </p:nvSpPr>
          <p:spPr>
            <a:xfrm>
              <a:off x="4649" y="3022"/>
              <a:ext cx="317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3" name="Text Box 38"/>
            <p:cNvSpPr txBox="1"/>
            <p:nvPr/>
          </p:nvSpPr>
          <p:spPr>
            <a:xfrm>
              <a:off x="4260" y="2976"/>
              <a:ext cx="243" cy="32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+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34" name="Line 39"/>
            <p:cNvSpPr/>
            <p:nvPr/>
          </p:nvSpPr>
          <p:spPr>
            <a:xfrm flipV="1">
              <a:off x="5231" y="2931"/>
              <a:ext cx="8" cy="95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5" name="Line 40"/>
            <p:cNvSpPr/>
            <p:nvPr/>
          </p:nvSpPr>
          <p:spPr>
            <a:xfrm>
              <a:off x="4286" y="3884"/>
              <a:ext cx="95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4536" name="Group 41"/>
            <p:cNvGrpSpPr/>
            <p:nvPr/>
          </p:nvGrpSpPr>
          <p:grpSpPr>
            <a:xfrm rot="5400000">
              <a:off x="4213" y="3248"/>
              <a:ext cx="90" cy="273"/>
              <a:chOff x="4014" y="2387"/>
              <a:chExt cx="91" cy="227"/>
            </a:xfrm>
          </p:grpSpPr>
          <p:sp>
            <p:nvSpPr>
              <p:cNvPr id="64546" name="Line 42"/>
              <p:cNvSpPr/>
              <p:nvPr/>
            </p:nvSpPr>
            <p:spPr>
              <a:xfrm>
                <a:off x="4014" y="2387"/>
                <a:ext cx="0" cy="227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47" name="Line 43"/>
              <p:cNvSpPr/>
              <p:nvPr/>
            </p:nvSpPr>
            <p:spPr>
              <a:xfrm>
                <a:off x="4105" y="2387"/>
                <a:ext cx="0" cy="227"/>
              </a:xfrm>
              <a:prstGeom prst="line">
                <a:avLst/>
              </a:prstGeom>
              <a:ln w="5715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37" name="Rectangle 44"/>
            <p:cNvSpPr/>
            <p:nvPr/>
          </p:nvSpPr>
          <p:spPr>
            <a:xfrm>
              <a:off x="5187" y="3249"/>
              <a:ext cx="90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4538" name="Text Box 45"/>
            <p:cNvSpPr txBox="1"/>
            <p:nvPr/>
          </p:nvSpPr>
          <p:spPr>
            <a:xfrm>
              <a:off x="4349" y="3277"/>
              <a:ext cx="436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C</a:t>
              </a:r>
              <a:endParaRPr lang="en-US" altLang="zh-CN" b="1" i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39" name="Text Box 46"/>
            <p:cNvSpPr txBox="1"/>
            <p:nvPr/>
          </p:nvSpPr>
          <p:spPr>
            <a:xfrm>
              <a:off x="4907" y="3322"/>
              <a:ext cx="298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4</a:t>
              </a: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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40" name="Text Box 47"/>
            <p:cNvSpPr txBox="1"/>
            <p:nvPr/>
          </p:nvSpPr>
          <p:spPr>
            <a:xfrm>
              <a:off x="3968" y="3141"/>
              <a:ext cx="27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5F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4541" name="Line 48"/>
            <p:cNvSpPr/>
            <p:nvPr/>
          </p:nvSpPr>
          <p:spPr>
            <a:xfrm>
              <a:off x="4259" y="2931"/>
              <a:ext cx="0" cy="36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2" name="Line 49"/>
            <p:cNvSpPr/>
            <p:nvPr/>
          </p:nvSpPr>
          <p:spPr>
            <a:xfrm>
              <a:off x="4259" y="3430"/>
              <a:ext cx="0" cy="45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3" name="Line 50"/>
            <p:cNvSpPr/>
            <p:nvPr/>
          </p:nvSpPr>
          <p:spPr>
            <a:xfrm>
              <a:off x="4259" y="2931"/>
              <a:ext cx="980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4" name="Text Box 51"/>
            <p:cNvSpPr txBox="1"/>
            <p:nvPr/>
          </p:nvSpPr>
          <p:spPr>
            <a:xfrm>
              <a:off x="4213" y="3475"/>
              <a:ext cx="318" cy="251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－</a:t>
              </a:r>
              <a:endPara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45" name="Text Box 52"/>
            <p:cNvSpPr txBox="1"/>
            <p:nvPr/>
          </p:nvSpPr>
          <p:spPr>
            <a:xfrm>
              <a:off x="4710" y="3050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76853" name="Group 53"/>
          <p:cNvGrpSpPr/>
          <p:nvPr/>
        </p:nvGrpSpPr>
        <p:grpSpPr>
          <a:xfrm>
            <a:off x="7824788" y="3763645"/>
            <a:ext cx="2424112" cy="720725"/>
            <a:chOff x="3560" y="2205"/>
            <a:chExt cx="1527" cy="454"/>
          </a:xfrm>
        </p:grpSpPr>
        <p:sp>
          <p:nvSpPr>
            <p:cNvPr id="64529" name="AutoShape 54"/>
            <p:cNvSpPr/>
            <p:nvPr/>
          </p:nvSpPr>
          <p:spPr>
            <a:xfrm>
              <a:off x="4468" y="2205"/>
              <a:ext cx="181" cy="454"/>
            </a:xfrm>
            <a:prstGeom prst="downArrow">
              <a:avLst>
                <a:gd name="adj1" fmla="val 50000"/>
                <a:gd name="adj2" fmla="val 6270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vert="eaVert"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64530" name="Text Box 55"/>
            <p:cNvSpPr txBox="1"/>
            <p:nvPr/>
          </p:nvSpPr>
          <p:spPr>
            <a:xfrm>
              <a:off x="4734" y="2415"/>
              <a:ext cx="353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 &gt;0</a:t>
              </a:r>
              <a:endParaRPr lang="en-US" altLang="zh-CN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64531" name="Text Box 56"/>
            <p:cNvSpPr txBox="1"/>
            <p:nvPr/>
          </p:nvSpPr>
          <p:spPr>
            <a:xfrm>
              <a:off x="3560" y="2251"/>
              <a:ext cx="95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FFFF00"/>
                  </a:solidFill>
                  <a:latin typeface="Arial" panose="020B0604020202090204" pitchFamily="34" charset="0"/>
                </a:rPr>
                <a:t>等效电路</a:t>
              </a:r>
              <a:endParaRPr lang="zh-CN" altLang="en-US" b="1" dirty="0">
                <a:solidFill>
                  <a:srgbClr val="FFFF00"/>
                </a:solidFill>
                <a:latin typeface="Arial" panose="020B0604020202090204" pitchFamily="34" charset="0"/>
              </a:endParaRPr>
            </a:p>
          </p:txBody>
        </p:sp>
      </p:grpSp>
      <p:graphicFrame>
        <p:nvGraphicFramePr>
          <p:cNvPr id="76857" name="Object 57"/>
          <p:cNvGraphicFramePr>
            <a:graphicFrameLocks noChangeAspect="1"/>
          </p:cNvGraphicFramePr>
          <p:nvPr/>
        </p:nvGraphicFramePr>
        <p:xfrm>
          <a:off x="2351088" y="2468245"/>
          <a:ext cx="3024187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238250" imgH="342900" progId="Equation.3">
                  <p:embed/>
                </p:oleObj>
              </mc:Choice>
              <mc:Fallback>
                <p:oleObj name="" r:id="rId1" imgW="1238250" imgH="342900" progId="Equation.3">
                  <p:embed/>
                  <p:pic>
                    <p:nvPicPr>
                      <p:cNvPr id="0" name="图片 386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2468245"/>
                        <a:ext cx="3024187" cy="969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8" name="Object 58"/>
          <p:cNvGraphicFramePr>
            <a:graphicFrameLocks noChangeAspect="1"/>
          </p:cNvGraphicFramePr>
          <p:nvPr/>
        </p:nvGraphicFramePr>
        <p:xfrm>
          <a:off x="1992313" y="3692208"/>
          <a:ext cx="48958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2428875" imgH="219075" progId="Equation.3">
                  <p:embed/>
                </p:oleObj>
              </mc:Choice>
              <mc:Fallback>
                <p:oleObj name="" r:id="rId3" imgW="2428875" imgH="219075" progId="Equation.3">
                  <p:embed/>
                  <p:pic>
                    <p:nvPicPr>
                      <p:cNvPr id="0" name="图片 386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3692208"/>
                        <a:ext cx="4895850" cy="512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59" name="Object 59"/>
          <p:cNvGraphicFramePr>
            <a:graphicFrameLocks noChangeAspect="1"/>
          </p:cNvGraphicFramePr>
          <p:nvPr/>
        </p:nvGraphicFramePr>
        <p:xfrm>
          <a:off x="3143250" y="4124008"/>
          <a:ext cx="34575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514475" imgH="342900" progId="Equation.3">
                  <p:embed/>
                </p:oleObj>
              </mc:Choice>
              <mc:Fallback>
                <p:oleObj name="" r:id="rId5" imgW="1514475" imgH="342900" progId="Equation.3">
                  <p:embed/>
                  <p:pic>
                    <p:nvPicPr>
                      <p:cNvPr id="0" name="图片 386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43250" y="4124008"/>
                        <a:ext cx="3457575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60" name="Text Box 60"/>
          <p:cNvSpPr txBox="1"/>
          <p:nvPr/>
        </p:nvSpPr>
        <p:spPr>
          <a:xfrm>
            <a:off x="1774825" y="6068695"/>
            <a:ext cx="14398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分流得：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6861" name="AutoShape 61"/>
          <p:cNvSpPr/>
          <p:nvPr/>
        </p:nvSpPr>
        <p:spPr>
          <a:xfrm>
            <a:off x="2135188" y="4627245"/>
            <a:ext cx="576262" cy="215900"/>
          </a:xfrm>
          <a:prstGeom prst="rightArrow">
            <a:avLst>
              <a:gd name="adj1" fmla="val 50000"/>
              <a:gd name="adj2" fmla="val 66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76862" name="Object 62"/>
          <p:cNvGraphicFramePr>
            <a:graphicFrameLocks noChangeAspect="1"/>
          </p:cNvGraphicFramePr>
          <p:nvPr/>
        </p:nvGraphicFramePr>
        <p:xfrm>
          <a:off x="3143250" y="4843145"/>
          <a:ext cx="32908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371600" imgH="342900" progId="Equation.3">
                  <p:embed/>
                </p:oleObj>
              </mc:Choice>
              <mc:Fallback>
                <p:oleObj name="" r:id="rId7" imgW="1371600" imgH="342900" progId="Equation.3">
                  <p:embed/>
                  <p:pic>
                    <p:nvPicPr>
                      <p:cNvPr id="0" name="图片 386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43250" y="4843145"/>
                        <a:ext cx="3290888" cy="949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63" name="Object 63"/>
          <p:cNvGraphicFramePr>
            <a:graphicFrameLocks noChangeAspect="1"/>
          </p:cNvGraphicFramePr>
          <p:nvPr/>
        </p:nvGraphicFramePr>
        <p:xfrm>
          <a:off x="3114675" y="5708333"/>
          <a:ext cx="25701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1276350" imgH="419100" progId="Equation.3">
                  <p:embed/>
                </p:oleObj>
              </mc:Choice>
              <mc:Fallback>
                <p:oleObj name="" r:id="rId9" imgW="1276350" imgH="419100" progId="Equation.3">
                  <p:embed/>
                  <p:pic>
                    <p:nvPicPr>
                      <p:cNvPr id="0" name="图片 3865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14675" y="5708333"/>
                        <a:ext cx="2570163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64" name="Object 64"/>
          <p:cNvGraphicFramePr>
            <a:graphicFrameLocks noChangeAspect="1"/>
          </p:cNvGraphicFramePr>
          <p:nvPr/>
        </p:nvGraphicFramePr>
        <p:xfrm>
          <a:off x="5664200" y="5708333"/>
          <a:ext cx="25955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285875" imgH="419100" progId="Equation.3">
                  <p:embed/>
                </p:oleObj>
              </mc:Choice>
              <mc:Fallback>
                <p:oleObj name="" r:id="rId11" imgW="1285875" imgH="419100" progId="Equation.3">
                  <p:embed/>
                  <p:pic>
                    <p:nvPicPr>
                      <p:cNvPr id="0" name="图片 3866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664200" y="5708333"/>
                        <a:ext cx="2595563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7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3000"/>
                                        <p:tgtEl>
                                          <p:spTgt spid="7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2000"/>
                                        <p:tgtEl>
                                          <p:spTgt spid="7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76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2000"/>
                                        <p:tgtEl>
                                          <p:spTgt spid="7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2000"/>
                                        <p:tgtEl>
                                          <p:spTgt spid="7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2000"/>
                                        <p:tgtEl>
                                          <p:spTgt spid="7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2000"/>
                                        <p:tgtEl>
                                          <p:spTgt spid="7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bldLvl="0" animBg="1"/>
      <p:bldP spid="76803" grpId="0"/>
      <p:bldP spid="76804" grpId="0" bldLvl="0" animBg="1"/>
      <p:bldP spid="76805" grpId="0"/>
      <p:bldP spid="768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/>
          <p:nvPr/>
        </p:nvSpPr>
        <p:spPr>
          <a:xfrm>
            <a:off x="6149658" y="658495"/>
            <a:ext cx="3340735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未动作前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，电路处于稳定状态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39" name="Text Box 3"/>
          <p:cNvSpPr txBox="1"/>
          <p:nvPr/>
        </p:nvSpPr>
        <p:spPr>
          <a:xfrm>
            <a:off x="6319838" y="1404144"/>
            <a:ext cx="253365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</a:t>
            </a:r>
            <a:endParaRPr lang="en-US" altLang="zh-CN" sz="32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0" name="Text Box 4"/>
          <p:cNvSpPr txBox="1"/>
          <p:nvPr/>
        </p:nvSpPr>
        <p:spPr>
          <a:xfrm>
            <a:off x="6299518" y="3420269"/>
            <a:ext cx="280606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0,  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s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/R</a:t>
            </a:r>
            <a:endParaRPr lang="en-US" altLang="zh-CN" sz="3200" b="1" i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1" name="Text Box 5"/>
          <p:cNvSpPr txBox="1"/>
          <p:nvPr/>
        </p:nvSpPr>
        <p:spPr>
          <a:xfrm>
            <a:off x="5519738" y="2502853"/>
            <a:ext cx="4859337" cy="64516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接通电源后很长时间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，电路达到新的稳定状态，电感视为短路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2" name="Text Box 6"/>
          <p:cNvSpPr txBox="1"/>
          <p:nvPr/>
        </p:nvSpPr>
        <p:spPr>
          <a:xfrm>
            <a:off x="4799013" y="6013768"/>
            <a:ext cx="196532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前一个稳定状态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3" name="Text Box 7"/>
          <p:cNvSpPr txBox="1"/>
          <p:nvPr/>
        </p:nvSpPr>
        <p:spPr>
          <a:xfrm>
            <a:off x="6601778" y="6321743"/>
            <a:ext cx="120142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过渡状态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44" name="Text Box 8"/>
          <p:cNvSpPr txBox="1"/>
          <p:nvPr/>
        </p:nvSpPr>
        <p:spPr>
          <a:xfrm>
            <a:off x="7750493" y="5940743"/>
            <a:ext cx="171069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sz="20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新的稳定状态</a:t>
            </a:r>
            <a:endParaRPr lang="zh-CN" altLang="en-US" sz="20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9945" name="Group 9"/>
          <p:cNvGrpSpPr/>
          <p:nvPr/>
        </p:nvGrpSpPr>
        <p:grpSpPr>
          <a:xfrm>
            <a:off x="7537450" y="4570095"/>
            <a:ext cx="320675" cy="1708150"/>
            <a:chOff x="3739" y="336"/>
            <a:chExt cx="202" cy="1076"/>
          </a:xfrm>
        </p:grpSpPr>
        <p:sp>
          <p:nvSpPr>
            <p:cNvPr id="10327" name="Text Box 10"/>
            <p:cNvSpPr txBox="1"/>
            <p:nvPr/>
          </p:nvSpPr>
          <p:spPr>
            <a:xfrm>
              <a:off x="3739" y="1180"/>
              <a:ext cx="202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328" name="Line 11"/>
            <p:cNvSpPr/>
            <p:nvPr/>
          </p:nvSpPr>
          <p:spPr>
            <a:xfrm>
              <a:off x="3840" y="336"/>
              <a:ext cx="0" cy="912"/>
            </a:xfrm>
            <a:prstGeom prst="line">
              <a:avLst/>
            </a:prstGeom>
            <a:ln w="25400" cap="flat" cmpd="sng">
              <a:solidFill>
                <a:schemeClr val="bg1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48" name="Group 12"/>
          <p:cNvGrpSpPr/>
          <p:nvPr/>
        </p:nvGrpSpPr>
        <p:grpSpPr>
          <a:xfrm>
            <a:off x="7680325" y="4474845"/>
            <a:ext cx="1447800" cy="488950"/>
            <a:chOff x="3840" y="268"/>
            <a:chExt cx="912" cy="308"/>
          </a:xfrm>
        </p:grpSpPr>
        <p:sp>
          <p:nvSpPr>
            <p:cNvPr id="10325" name="Line 13"/>
            <p:cNvSpPr/>
            <p:nvPr/>
          </p:nvSpPr>
          <p:spPr>
            <a:xfrm>
              <a:off x="3840" y="576"/>
              <a:ext cx="912" cy="0"/>
            </a:xfrm>
            <a:prstGeom prst="line">
              <a:avLst/>
            </a:prstGeom>
            <a:ln w="38100" cap="flat" cmpd="sng">
              <a:solidFill>
                <a:srgbClr val="FF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6" name="Text Box 14"/>
            <p:cNvSpPr txBox="1"/>
            <p:nvPr/>
          </p:nvSpPr>
          <p:spPr>
            <a:xfrm>
              <a:off x="4136" y="268"/>
              <a:ext cx="40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/</a:t>
              </a: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grpSp>
        <p:nvGrpSpPr>
          <p:cNvPr id="39951" name="Group 15"/>
          <p:cNvGrpSpPr/>
          <p:nvPr/>
        </p:nvGrpSpPr>
        <p:grpSpPr>
          <a:xfrm>
            <a:off x="5913438" y="4309745"/>
            <a:ext cx="3933825" cy="1892300"/>
            <a:chOff x="2736" y="172"/>
            <a:chExt cx="2478" cy="1192"/>
          </a:xfrm>
        </p:grpSpPr>
        <p:sp>
          <p:nvSpPr>
            <p:cNvPr id="10320" name="Line 16"/>
            <p:cNvSpPr/>
            <p:nvPr/>
          </p:nvSpPr>
          <p:spPr>
            <a:xfrm>
              <a:off x="2736" y="1104"/>
              <a:ext cx="2352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1" name="Line 17"/>
            <p:cNvSpPr/>
            <p:nvPr/>
          </p:nvSpPr>
          <p:spPr>
            <a:xfrm flipH="1" flipV="1">
              <a:off x="3216" y="240"/>
              <a:ext cx="0" cy="1056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2" name="Text Box 18"/>
            <p:cNvSpPr txBox="1"/>
            <p:nvPr/>
          </p:nvSpPr>
          <p:spPr>
            <a:xfrm>
              <a:off x="3283" y="172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i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323" name="Text Box 19"/>
            <p:cNvSpPr txBox="1"/>
            <p:nvPr/>
          </p:nvSpPr>
          <p:spPr>
            <a:xfrm>
              <a:off x="5059" y="1084"/>
              <a:ext cx="155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324" name="Text Box 20"/>
            <p:cNvSpPr txBox="1"/>
            <p:nvPr/>
          </p:nvSpPr>
          <p:spPr>
            <a:xfrm>
              <a:off x="3228" y="1132"/>
              <a:ext cx="187" cy="2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39957" name="Line 21"/>
          <p:cNvSpPr/>
          <p:nvPr/>
        </p:nvSpPr>
        <p:spPr>
          <a:xfrm>
            <a:off x="5608638" y="5789295"/>
            <a:ext cx="1066800" cy="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8" name="Text Box 22"/>
          <p:cNvSpPr txBox="1"/>
          <p:nvPr/>
        </p:nvSpPr>
        <p:spPr>
          <a:xfrm>
            <a:off x="6888163" y="4930616"/>
            <a:ext cx="869950" cy="82994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sz="48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?</a:t>
            </a:r>
            <a:endParaRPr lang="en-US" altLang="zh-CN" sz="4800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39959" name="Freeform 23"/>
          <p:cNvSpPr/>
          <p:nvPr/>
        </p:nvSpPr>
        <p:spPr>
          <a:xfrm>
            <a:off x="6678613" y="4941570"/>
            <a:ext cx="1052512" cy="841375"/>
          </a:xfrm>
          <a:custGeom>
            <a:avLst/>
            <a:gdLst/>
            <a:ahLst/>
            <a:cxnLst>
              <a:cxn ang="0">
                <a:pos x="0" y="841375"/>
              </a:cxn>
              <a:cxn ang="0">
                <a:pos x="149225" y="438150"/>
              </a:cxn>
              <a:cxn ang="0">
                <a:pos x="349250" y="142875"/>
              </a:cxn>
              <a:cxn ang="0">
                <a:pos x="649287" y="33338"/>
              </a:cxn>
              <a:cxn ang="0">
                <a:pos x="923925" y="4763"/>
              </a:cxn>
              <a:cxn ang="0">
                <a:pos x="1052512" y="4763"/>
              </a:cxn>
            </a:cxnLst>
            <a:rect l="0" t="0" r="0" b="0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38100" cap="flat" cmpd="sng">
            <a:solidFill>
              <a:srgbClr val="00FFFF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9960" name="Group 24"/>
          <p:cNvGrpSpPr/>
          <p:nvPr/>
        </p:nvGrpSpPr>
        <p:grpSpPr>
          <a:xfrm>
            <a:off x="5591175" y="4735195"/>
            <a:ext cx="3543300" cy="1055688"/>
            <a:chOff x="2556" y="435"/>
            <a:chExt cx="2232" cy="665"/>
          </a:xfrm>
        </p:grpSpPr>
        <p:grpSp>
          <p:nvGrpSpPr>
            <p:cNvPr id="10312" name="Group 25"/>
            <p:cNvGrpSpPr/>
            <p:nvPr/>
          </p:nvGrpSpPr>
          <p:grpSpPr>
            <a:xfrm>
              <a:off x="2556" y="570"/>
              <a:ext cx="2232" cy="530"/>
              <a:chOff x="2556" y="570"/>
              <a:chExt cx="2232" cy="530"/>
            </a:xfrm>
          </p:grpSpPr>
          <p:sp>
            <p:nvSpPr>
              <p:cNvPr id="10314" name="Line 26"/>
              <p:cNvSpPr/>
              <p:nvPr/>
            </p:nvSpPr>
            <p:spPr>
              <a:xfrm>
                <a:off x="2556" y="1080"/>
                <a:ext cx="648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5" name="Line 27"/>
              <p:cNvSpPr/>
              <p:nvPr/>
            </p:nvSpPr>
            <p:spPr>
              <a:xfrm>
                <a:off x="3876" y="1092"/>
                <a:ext cx="912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6" name="Freeform 28"/>
              <p:cNvSpPr/>
              <p:nvPr/>
            </p:nvSpPr>
            <p:spPr>
              <a:xfrm flipV="1">
                <a:off x="3218" y="570"/>
                <a:ext cx="663" cy="530"/>
              </a:xfrm>
              <a:custGeom>
                <a:avLst/>
                <a:gdLst/>
                <a:ahLst/>
                <a:cxnLst>
                  <a:cxn ang="0">
                    <a:pos x="0" y="530"/>
                  </a:cxn>
                  <a:cxn ang="0">
                    <a:pos x="94" y="276"/>
                  </a:cxn>
                  <a:cxn ang="0">
                    <a:pos x="220" y="90"/>
                  </a:cxn>
                  <a:cxn ang="0">
                    <a:pos x="409" y="21"/>
                  </a:cxn>
                  <a:cxn ang="0">
                    <a:pos x="582" y="3"/>
                  </a:cxn>
                  <a:cxn ang="0">
                    <a:pos x="663" y="3"/>
                  </a:cxn>
                </a:cxnLst>
                <a:rect l="0" t="0" r="0" b="0"/>
                <a:pathLst>
                  <a:path w="663" h="530">
                    <a:moveTo>
                      <a:pt x="0" y="530"/>
                    </a:moveTo>
                    <a:cubicBezTo>
                      <a:pt x="16" y="488"/>
                      <a:pt x="57" y="349"/>
                      <a:pt x="94" y="276"/>
                    </a:cubicBezTo>
                    <a:cubicBezTo>
                      <a:pt x="131" y="203"/>
                      <a:pt x="168" y="132"/>
                      <a:pt x="220" y="90"/>
                    </a:cubicBezTo>
                    <a:cubicBezTo>
                      <a:pt x="272" y="48"/>
                      <a:pt x="349" y="36"/>
                      <a:pt x="409" y="21"/>
                    </a:cubicBezTo>
                    <a:cubicBezTo>
                      <a:pt x="469" y="6"/>
                      <a:pt x="540" y="6"/>
                      <a:pt x="582" y="3"/>
                    </a:cubicBezTo>
                    <a:cubicBezTo>
                      <a:pt x="624" y="0"/>
                      <a:pt x="651" y="3"/>
                      <a:pt x="663" y="3"/>
                    </a:cubicBezTo>
                  </a:path>
                </a:pathLst>
              </a:custGeom>
              <a:noFill/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17" name="Line 29"/>
              <p:cNvSpPr/>
              <p:nvPr/>
            </p:nvSpPr>
            <p:spPr>
              <a:xfrm>
                <a:off x="3204" y="612"/>
                <a:ext cx="12" cy="45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8" name="Line 30"/>
              <p:cNvSpPr/>
              <p:nvPr/>
            </p:nvSpPr>
            <p:spPr>
              <a:xfrm flipV="1">
                <a:off x="3456" y="828"/>
                <a:ext cx="1032" cy="204"/>
              </a:xfrm>
              <a:prstGeom prst="line">
                <a:avLst/>
              </a:prstGeom>
              <a:ln w="28575" cap="flat" cmpd="sng">
                <a:solidFill>
                  <a:srgbClr val="FFFF00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9" name="Text Box 31"/>
              <p:cNvSpPr txBox="1"/>
              <p:nvPr/>
            </p:nvSpPr>
            <p:spPr>
              <a:xfrm>
                <a:off x="4343" y="664"/>
                <a:ext cx="366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/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sz="2800" b="1" i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sz="2800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graphicFrame>
          <p:nvGraphicFramePr>
            <p:cNvPr id="10313" name="Object 32"/>
            <p:cNvGraphicFramePr>
              <a:graphicFrameLocks noChangeAspect="1"/>
            </p:cNvGraphicFramePr>
            <p:nvPr/>
          </p:nvGraphicFramePr>
          <p:xfrm>
            <a:off x="2811" y="435"/>
            <a:ext cx="262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" name="" r:id="rId1" imgW="219075" imgH="219075" progId="Equation.3">
                    <p:embed/>
                  </p:oleObj>
                </mc:Choice>
                <mc:Fallback>
                  <p:oleObj name="" r:id="rId1" imgW="219075" imgH="219075" progId="Equation.3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11" y="435"/>
                          <a:ext cx="262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69" name="AutoShape 33" descr="羊皮纸"/>
          <p:cNvSpPr/>
          <p:nvPr/>
        </p:nvSpPr>
        <p:spPr>
          <a:xfrm>
            <a:off x="2784475" y="5943283"/>
            <a:ext cx="2087563" cy="503237"/>
          </a:xfrm>
          <a:prstGeom prst="wedgeRoundRectCallout">
            <a:avLst>
              <a:gd name="adj1" fmla="val 155324"/>
              <a:gd name="adj2" fmla="val -98579"/>
              <a:gd name="adj3" fmla="val 16667"/>
            </a:avLst>
          </a:prstGeom>
          <a:blipFill rotWithShape="1">
            <a:blip r:embed="rId3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有一过渡期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10257" name="Text Box 34"/>
          <p:cNvSpPr txBox="1"/>
          <p:nvPr/>
        </p:nvSpPr>
        <p:spPr>
          <a:xfrm>
            <a:off x="3010535" y="6374765"/>
            <a:ext cx="309880" cy="27051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zh-CN" b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39971" name="Group 35"/>
          <p:cNvGrpSpPr/>
          <p:nvPr/>
        </p:nvGrpSpPr>
        <p:grpSpPr>
          <a:xfrm>
            <a:off x="1814513" y="1115008"/>
            <a:ext cx="3581400" cy="1986650"/>
            <a:chOff x="280" y="183"/>
            <a:chExt cx="2256" cy="1251"/>
          </a:xfrm>
        </p:grpSpPr>
        <p:sp>
          <p:nvSpPr>
            <p:cNvPr id="10285" name="Text Box 36"/>
            <p:cNvSpPr txBox="1"/>
            <p:nvPr/>
          </p:nvSpPr>
          <p:spPr>
            <a:xfrm>
              <a:off x="941" y="821"/>
              <a:ext cx="22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0286" name="Group 37"/>
            <p:cNvGrpSpPr/>
            <p:nvPr/>
          </p:nvGrpSpPr>
          <p:grpSpPr>
            <a:xfrm>
              <a:off x="1761" y="615"/>
              <a:ext cx="363" cy="776"/>
              <a:chOff x="1576" y="1311"/>
              <a:chExt cx="251" cy="542"/>
            </a:xfrm>
          </p:grpSpPr>
          <p:grpSp>
            <p:nvGrpSpPr>
              <p:cNvPr id="10308" name="Group 38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10310" name="Text Box 39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0311" name="Text Box 40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10309" name="Text Box 41"/>
              <p:cNvSpPr txBox="1"/>
              <p:nvPr/>
            </p:nvSpPr>
            <p:spPr>
              <a:xfrm>
                <a:off x="1576" y="1455"/>
                <a:ext cx="251" cy="23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287" name="Text Box 42"/>
            <p:cNvSpPr txBox="1"/>
            <p:nvPr/>
          </p:nvSpPr>
          <p:spPr>
            <a:xfrm>
              <a:off x="280" y="889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288" name="Line 43"/>
            <p:cNvSpPr/>
            <p:nvPr/>
          </p:nvSpPr>
          <p:spPr>
            <a:xfrm>
              <a:off x="732" y="593"/>
              <a:ext cx="41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" name="Line 44"/>
            <p:cNvSpPr/>
            <p:nvPr/>
          </p:nvSpPr>
          <p:spPr>
            <a:xfrm>
              <a:off x="732" y="1418"/>
              <a:ext cx="145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" name="Line 45"/>
            <p:cNvSpPr/>
            <p:nvPr/>
          </p:nvSpPr>
          <p:spPr>
            <a:xfrm flipH="1">
              <a:off x="1356" y="593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" name="Line 46"/>
            <p:cNvSpPr/>
            <p:nvPr/>
          </p:nvSpPr>
          <p:spPr>
            <a:xfrm>
              <a:off x="593" y="1006"/>
              <a:ext cx="27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2" name="Line 47"/>
            <p:cNvSpPr/>
            <p:nvPr/>
          </p:nvSpPr>
          <p:spPr>
            <a:xfrm>
              <a:off x="662" y="1074"/>
              <a:ext cx="13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3" name="Line 48"/>
            <p:cNvSpPr/>
            <p:nvPr/>
          </p:nvSpPr>
          <p:spPr>
            <a:xfrm flipV="1">
              <a:off x="732" y="1074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4" name="Line 49"/>
            <p:cNvSpPr/>
            <p:nvPr/>
          </p:nvSpPr>
          <p:spPr>
            <a:xfrm>
              <a:off x="732" y="593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95" name="Group 50"/>
            <p:cNvGrpSpPr/>
            <p:nvPr/>
          </p:nvGrpSpPr>
          <p:grpSpPr>
            <a:xfrm>
              <a:off x="1564" y="525"/>
              <a:ext cx="417" cy="388"/>
              <a:chOff x="1488" y="2832"/>
              <a:chExt cx="288" cy="272"/>
            </a:xfrm>
          </p:grpSpPr>
          <p:sp>
            <p:nvSpPr>
              <p:cNvPr id="10306" name="Text Box 51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307" name="Rectangle 52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296" name="Text Box 53"/>
            <p:cNvSpPr txBox="1"/>
            <p:nvPr/>
          </p:nvSpPr>
          <p:spPr>
            <a:xfrm>
              <a:off x="2333" y="957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0297" name="Group 54"/>
            <p:cNvGrpSpPr/>
            <p:nvPr/>
          </p:nvGrpSpPr>
          <p:grpSpPr>
            <a:xfrm>
              <a:off x="2019" y="183"/>
              <a:ext cx="239" cy="342"/>
              <a:chOff x="1803" y="2593"/>
              <a:chExt cx="165" cy="239"/>
            </a:xfrm>
          </p:grpSpPr>
          <p:sp>
            <p:nvSpPr>
              <p:cNvPr id="10304" name="Text Box 55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305" name="Line 56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98" name="Line 57"/>
            <p:cNvSpPr/>
            <p:nvPr/>
          </p:nvSpPr>
          <p:spPr>
            <a:xfrm flipH="1">
              <a:off x="1009" y="593"/>
              <a:ext cx="347" cy="13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9" name="Line 58"/>
            <p:cNvSpPr/>
            <p:nvPr/>
          </p:nvSpPr>
          <p:spPr>
            <a:xfrm>
              <a:off x="1217" y="662"/>
              <a:ext cx="0" cy="75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0" name="Line 59"/>
            <p:cNvSpPr/>
            <p:nvPr/>
          </p:nvSpPr>
          <p:spPr>
            <a:xfrm flipH="1" flipV="1">
              <a:off x="1078" y="730"/>
              <a:ext cx="70" cy="207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1" name="Text Box 60"/>
            <p:cNvSpPr txBox="1"/>
            <p:nvPr/>
          </p:nvSpPr>
          <p:spPr>
            <a:xfrm>
              <a:off x="805" y="284"/>
              <a:ext cx="688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=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0)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aphicFrame>
          <p:nvGraphicFramePr>
            <p:cNvPr id="10302" name="Object 61"/>
            <p:cNvGraphicFramePr>
              <a:graphicFrameLocks noChangeAspect="1"/>
            </p:cNvGraphicFramePr>
            <p:nvPr/>
          </p:nvGraphicFramePr>
          <p:xfrm>
            <a:off x="2154" y="573"/>
            <a:ext cx="16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4" imgW="114300" imgH="590550" progId="Visio.Drawing.6">
                    <p:embed/>
                  </p:oleObj>
                </mc:Choice>
                <mc:Fallback>
                  <p:oleObj name="" r:id="rId4" imgW="114300" imgH="590550" progId="Visio.Drawing.6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54" y="573"/>
                          <a:ext cx="164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03" name="Line 62"/>
            <p:cNvSpPr/>
            <p:nvPr/>
          </p:nvSpPr>
          <p:spPr>
            <a:xfrm>
              <a:off x="2200" y="1253"/>
              <a:ext cx="0" cy="18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99" name="Group 63"/>
          <p:cNvGrpSpPr/>
          <p:nvPr/>
        </p:nvGrpSpPr>
        <p:grpSpPr>
          <a:xfrm>
            <a:off x="1958975" y="3420058"/>
            <a:ext cx="3546475" cy="1961250"/>
            <a:chOff x="274" y="1615"/>
            <a:chExt cx="2234" cy="1235"/>
          </a:xfrm>
        </p:grpSpPr>
        <p:grpSp>
          <p:nvGrpSpPr>
            <p:cNvPr id="10261" name="Group 64"/>
            <p:cNvGrpSpPr/>
            <p:nvPr/>
          </p:nvGrpSpPr>
          <p:grpSpPr>
            <a:xfrm>
              <a:off x="1700" y="2053"/>
              <a:ext cx="363" cy="776"/>
              <a:chOff x="1576" y="1311"/>
              <a:chExt cx="251" cy="542"/>
            </a:xfrm>
          </p:grpSpPr>
          <p:grpSp>
            <p:nvGrpSpPr>
              <p:cNvPr id="10281" name="Group 65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10283" name="Text Box 66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0284" name="Text Box 67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10282" name="Text Box 68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262" name="Text Box 69"/>
            <p:cNvSpPr txBox="1"/>
            <p:nvPr/>
          </p:nvSpPr>
          <p:spPr>
            <a:xfrm>
              <a:off x="274" y="2321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263" name="Line 70"/>
            <p:cNvSpPr/>
            <p:nvPr/>
          </p:nvSpPr>
          <p:spPr>
            <a:xfrm>
              <a:off x="726" y="2025"/>
              <a:ext cx="41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4" name="Line 71"/>
            <p:cNvSpPr/>
            <p:nvPr/>
          </p:nvSpPr>
          <p:spPr>
            <a:xfrm>
              <a:off x="726" y="2850"/>
              <a:ext cx="145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Line 72"/>
            <p:cNvSpPr/>
            <p:nvPr/>
          </p:nvSpPr>
          <p:spPr>
            <a:xfrm flipH="1">
              <a:off x="1350" y="2025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6" name="Line 73"/>
            <p:cNvSpPr/>
            <p:nvPr/>
          </p:nvSpPr>
          <p:spPr>
            <a:xfrm>
              <a:off x="587" y="2438"/>
              <a:ext cx="27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" name="Line 74"/>
            <p:cNvSpPr/>
            <p:nvPr/>
          </p:nvSpPr>
          <p:spPr>
            <a:xfrm>
              <a:off x="656" y="2506"/>
              <a:ext cx="13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" name="Line 75"/>
            <p:cNvSpPr/>
            <p:nvPr/>
          </p:nvSpPr>
          <p:spPr>
            <a:xfrm flipV="1">
              <a:off x="726" y="2506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9" name="Line 76"/>
            <p:cNvSpPr/>
            <p:nvPr/>
          </p:nvSpPr>
          <p:spPr>
            <a:xfrm>
              <a:off x="726" y="2025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70" name="Group 77"/>
            <p:cNvGrpSpPr/>
            <p:nvPr/>
          </p:nvGrpSpPr>
          <p:grpSpPr>
            <a:xfrm>
              <a:off x="1558" y="1957"/>
              <a:ext cx="417" cy="388"/>
              <a:chOff x="1488" y="2832"/>
              <a:chExt cx="288" cy="272"/>
            </a:xfrm>
          </p:grpSpPr>
          <p:sp>
            <p:nvSpPr>
              <p:cNvPr id="10279" name="Text Box 78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280" name="Rectangle 79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0271" name="Text Box 80"/>
            <p:cNvSpPr txBox="1"/>
            <p:nvPr/>
          </p:nvSpPr>
          <p:spPr>
            <a:xfrm>
              <a:off x="2305" y="2279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0272" name="Group 81"/>
            <p:cNvGrpSpPr/>
            <p:nvPr/>
          </p:nvGrpSpPr>
          <p:grpSpPr>
            <a:xfrm>
              <a:off x="2013" y="1615"/>
              <a:ext cx="239" cy="342"/>
              <a:chOff x="1803" y="2593"/>
              <a:chExt cx="165" cy="239"/>
            </a:xfrm>
          </p:grpSpPr>
          <p:sp>
            <p:nvSpPr>
              <p:cNvPr id="10277" name="Text Box 82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0278" name="Line 83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73" name="Text Box 84"/>
            <p:cNvSpPr txBox="1"/>
            <p:nvPr/>
          </p:nvSpPr>
          <p:spPr>
            <a:xfrm>
              <a:off x="755" y="1716"/>
              <a:ext cx="776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→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0274" name="Line 85"/>
            <p:cNvSpPr/>
            <p:nvPr/>
          </p:nvSpPr>
          <p:spPr>
            <a:xfrm>
              <a:off x="1065" y="2024"/>
              <a:ext cx="36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75" name="Object 86"/>
            <p:cNvGraphicFramePr>
              <a:graphicFrameLocks noChangeAspect="1"/>
            </p:cNvGraphicFramePr>
            <p:nvPr/>
          </p:nvGraphicFramePr>
          <p:xfrm>
            <a:off x="2154" y="1979"/>
            <a:ext cx="16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6" imgW="114300" imgH="590550" progId="Visio.Drawing.6">
                    <p:embed/>
                  </p:oleObj>
                </mc:Choice>
                <mc:Fallback>
                  <p:oleObj name="" r:id="rId6" imgW="114300" imgH="590550" progId="Visio.Drawing.6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54" y="1979"/>
                          <a:ext cx="164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6" name="Line 87"/>
            <p:cNvSpPr/>
            <p:nvPr/>
          </p:nvSpPr>
          <p:spPr>
            <a:xfrm>
              <a:off x="2200" y="2704"/>
              <a:ext cx="0" cy="1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024" name="Text Box 88"/>
          <p:cNvSpPr txBox="1"/>
          <p:nvPr/>
        </p:nvSpPr>
        <p:spPr>
          <a:xfrm>
            <a:off x="1389063" y="746760"/>
            <a:ext cx="1582737" cy="3683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Arial" panose="020B0604020202090204" pitchFamily="34" charset="0"/>
                <a:ea typeface="仿宋_GB2312" pitchFamily="49" charset="-122"/>
              </a:rPr>
              <a:t>电感电路</a:t>
            </a:r>
            <a:endParaRPr lang="zh-CN" altLang="en-US" b="1" dirty="0">
              <a:solidFill>
                <a:schemeClr val="tx1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9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1" dur="20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bldLvl="0" animBg="1"/>
      <p:bldP spid="39939" grpId="0"/>
      <p:bldP spid="39940" grpId="0"/>
      <p:bldP spid="39941" grpId="0" bldLvl="0" animBg="1"/>
      <p:bldP spid="39942" grpId="0" build="p"/>
      <p:bldP spid="39943" grpId="0" build="p"/>
      <p:bldP spid="39944" grpId="0" build="p"/>
      <p:bldP spid="39958" grpId="0"/>
      <p:bldP spid="39969" grpId="0" bldLvl="0" animBg="1"/>
      <p:bldP spid="40024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/>
          <p:nvPr/>
        </p:nvSpPr>
        <p:spPr>
          <a:xfrm>
            <a:off x="1558925" y="535940"/>
            <a:ext cx="8763000" cy="81026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b="1" dirty="0">
                <a:latin typeface="宋体" pitchFamily="2" charset="-122"/>
              </a:rPr>
              <a:t>   </a:t>
            </a:r>
            <a:r>
              <a:rPr lang="zh-CN" altLang="en-US" b="1" dirty="0">
                <a:latin typeface="宋体" pitchFamily="2" charset="-122"/>
              </a:rPr>
              <a:t>例：下图所示电路中， </a:t>
            </a:r>
            <a:r>
              <a:rPr lang="en-US" altLang="zh-CN" b="1" i="1" dirty="0"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latin typeface="Times New Roman" panose="02020503050405090304" pitchFamily="18" charset="0"/>
              </a:rPr>
              <a:t> = 0</a:t>
            </a:r>
            <a:r>
              <a:rPr lang="en-US" altLang="zh-CN" b="1" dirty="0">
                <a:latin typeface="宋体" pitchFamily="2" charset="-122"/>
              </a:rPr>
              <a:t> </a:t>
            </a:r>
            <a:r>
              <a:rPr lang="zh-CN" altLang="en-US" b="1" dirty="0">
                <a:latin typeface="宋体" pitchFamily="2" charset="-122"/>
              </a:rPr>
              <a:t>时，开关 </a:t>
            </a:r>
            <a:r>
              <a:rPr lang="en-US" altLang="zh-CN" b="1" i="1" dirty="0">
                <a:latin typeface="Times New Roman" panose="02020503050405090304" pitchFamily="18" charset="0"/>
              </a:rPr>
              <a:t>S </a:t>
            </a:r>
            <a:r>
              <a:rPr lang="zh-CN" altLang="en-US" b="1" dirty="0">
                <a:latin typeface="宋体" pitchFamily="2" charset="-122"/>
              </a:rPr>
              <a:t>由 </a:t>
            </a:r>
            <a:r>
              <a:rPr lang="en-US" altLang="zh-CN" b="1" i="1" dirty="0">
                <a:latin typeface="Times New Roman" panose="02020503050405090304" pitchFamily="18" charset="0"/>
              </a:rPr>
              <a:t>a </a:t>
            </a:r>
            <a:r>
              <a:rPr lang="zh-CN" altLang="en-US" b="1" dirty="0">
                <a:latin typeface="宋体" pitchFamily="2" charset="-122"/>
              </a:rPr>
              <a:t>投向 </a:t>
            </a:r>
            <a:r>
              <a:rPr lang="en-US" altLang="zh-CN" b="1" i="1" dirty="0">
                <a:latin typeface="Times New Roman" panose="02020503050405090304" pitchFamily="18" charset="0"/>
              </a:rPr>
              <a:t>b</a:t>
            </a:r>
            <a:r>
              <a:rPr lang="zh-CN" altLang="en-US" b="1" i="1" dirty="0">
                <a:latin typeface="Times New Roman" panose="02020503050405090304" pitchFamily="18" charset="0"/>
              </a:rPr>
              <a:t>，</a:t>
            </a:r>
            <a:r>
              <a:rPr lang="zh-CN" altLang="en-US" b="1" dirty="0">
                <a:latin typeface="宋体" pitchFamily="2" charset="-122"/>
              </a:rPr>
              <a:t>在此以前电容电压为 </a:t>
            </a:r>
            <a:r>
              <a:rPr lang="en-US" altLang="zh-CN" b="1" i="1" dirty="0">
                <a:latin typeface="Times New Roman" panose="02020503050405090304" pitchFamily="18" charset="0"/>
              </a:rPr>
              <a:t>U</a:t>
            </a:r>
            <a:r>
              <a:rPr lang="en-US" altLang="zh-CN" b="1" baseline="-25000" dirty="0">
                <a:latin typeface="宋体" pitchFamily="2" charset="-122"/>
              </a:rPr>
              <a:t>0 </a:t>
            </a:r>
            <a:r>
              <a:rPr lang="zh-CN" altLang="en-US" b="1" dirty="0">
                <a:latin typeface="宋体" pitchFamily="2" charset="-122"/>
              </a:rPr>
              <a:t>，试求 </a:t>
            </a:r>
            <a:r>
              <a:rPr lang="en-US" altLang="zh-CN" b="1" i="1" dirty="0"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latin typeface="Times New Roman" panose="02020503050405090304" pitchFamily="18" charset="0"/>
              </a:rPr>
              <a:t> </a:t>
            </a:r>
            <a:r>
              <a:rPr lang="en-US" altLang="zh-CN" b="1" dirty="0">
                <a:latin typeface="Times New Roman" panose="02020503050405090304" pitchFamily="18" charset="0"/>
                <a:sym typeface="Symbol" panose="05050102010706020507" pitchFamily="18" charset="2"/>
              </a:rPr>
              <a:t></a:t>
            </a:r>
            <a:r>
              <a:rPr lang="en-US" altLang="zh-CN" b="1" dirty="0">
                <a:latin typeface="Times New Roman" panose="02020503050405090304" pitchFamily="18" charset="0"/>
              </a:rPr>
              <a:t> 0</a:t>
            </a:r>
            <a:r>
              <a:rPr lang="en-US" altLang="zh-CN" b="1" dirty="0">
                <a:latin typeface="宋体" pitchFamily="2" charset="-122"/>
              </a:rPr>
              <a:t> </a:t>
            </a:r>
            <a:r>
              <a:rPr lang="zh-CN" altLang="en-US" b="1" dirty="0">
                <a:latin typeface="宋体" pitchFamily="2" charset="-122"/>
              </a:rPr>
              <a:t>时，电容电压及电流。</a:t>
            </a:r>
            <a:endParaRPr lang="zh-CN" altLang="en-US" b="1" dirty="0">
              <a:latin typeface="宋体" pitchFamily="2" charset="-122"/>
            </a:endParaRPr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2133600" y="1447800"/>
          <a:ext cx="41910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543175" imgH="1266825" progId="Paint.Picture">
                  <p:embed/>
                </p:oleObj>
              </mc:Choice>
              <mc:Fallback>
                <p:oleObj name="" r:id="rId1" imgW="2543175" imgH="1266825" progId="Paint.Picture">
                  <p:embed/>
                  <p:pic>
                    <p:nvPicPr>
                      <p:cNvPr id="0" name="图片 386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3600" y="1447800"/>
                        <a:ext cx="4191000" cy="274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6781800" y="1447800"/>
          <a:ext cx="33528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2057400" imgH="1276350" progId="Paint.Picture">
                  <p:embed/>
                </p:oleObj>
              </mc:Choice>
              <mc:Fallback>
                <p:oleObj name="" r:id="rId3" imgW="2057400" imgH="1276350" progId="Paint.Picture">
                  <p:embed/>
                  <p:pic>
                    <p:nvPicPr>
                      <p:cNvPr id="0" name="图片 38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81800" y="1447800"/>
                        <a:ext cx="3352800" cy="274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3" name="Text Box 5"/>
          <p:cNvSpPr txBox="1"/>
          <p:nvPr/>
        </p:nvSpPr>
        <p:spPr>
          <a:xfrm>
            <a:off x="2063750" y="4365625"/>
            <a:ext cx="1001713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latin typeface="宋体" pitchFamily="2" charset="-122"/>
              </a:rPr>
              <a:t>解</a:t>
            </a:r>
            <a:r>
              <a:rPr lang="zh-CN" altLang="en-US" dirty="0">
                <a:latin typeface="宋体" pitchFamily="2" charset="-122"/>
              </a:rPr>
              <a:t>：</a:t>
            </a:r>
            <a:endParaRPr lang="zh-CN" altLang="en-US" dirty="0">
              <a:latin typeface="宋体" pitchFamily="2" charset="-122"/>
            </a:endParaRPr>
          </a:p>
        </p:txBody>
      </p:sp>
      <p:sp>
        <p:nvSpPr>
          <p:cNvPr id="89099" name="Line 11"/>
          <p:cNvSpPr/>
          <p:nvPr/>
        </p:nvSpPr>
        <p:spPr>
          <a:xfrm flipV="1">
            <a:off x="3863975" y="4941888"/>
            <a:ext cx="2592388" cy="647700"/>
          </a:xfrm>
          <a:prstGeom prst="line">
            <a:avLst/>
          </a:prstGeom>
          <a:ln w="9525" cap="flat" cmpd="sng">
            <a:solidFill>
              <a:srgbClr val="FFFF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9100" name="Text Box 12"/>
          <p:cNvSpPr txBox="1"/>
          <p:nvPr/>
        </p:nvSpPr>
        <p:spPr>
          <a:xfrm>
            <a:off x="6600825" y="4581525"/>
            <a:ext cx="28082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要注意电流的方向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pic>
        <p:nvPicPr>
          <p:cNvPr id="10" name="图片 9" descr="1122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4255770"/>
            <a:ext cx="2822575" cy="713105"/>
          </a:xfrm>
          <a:prstGeom prst="rect">
            <a:avLst/>
          </a:prstGeom>
        </p:spPr>
      </p:pic>
      <p:pic>
        <p:nvPicPr>
          <p:cNvPr id="13" name="图片 12" descr="图片2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00" y="5163820"/>
            <a:ext cx="5059680" cy="926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919095" y="6180455"/>
                <a:ext cx="7259955" cy="393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时间常数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𝑒𝑞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𝑒𝑞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u="sng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从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C</a:t>
                </a:r>
                <a:r>
                  <a:rPr lang="zh-CN" altLang="en-US">
                    <a:latin typeface="DejaVu Math TeX Gyre" panose="02000503000000000000" charset="0"/>
                    <a:cs typeface="DejaVu Math TeX Gyre" panose="02000503000000000000" charset="0"/>
                  </a:rPr>
                  <a:t>左端看进去的入端电阻。</a:t>
                </a:r>
                <a:endParaRPr lang="zh-CN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95" y="6180455"/>
                <a:ext cx="7259955" cy="3937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/>
      <p:bldP spid="89093" grpId="0"/>
      <p:bldP spid="8910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/>
          <p:nvPr/>
        </p:nvSpPr>
        <p:spPr>
          <a:xfrm>
            <a:off x="2057400" y="746760"/>
            <a:ext cx="86106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例 电路如下图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, 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= 0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时打开开关 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S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，求 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ab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) </a:t>
            </a:r>
            <a:r>
              <a:rPr lang="en-US" altLang="zh-CN" b="1" i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</a:t>
            </a:r>
            <a:r>
              <a:rPr lang="en-US" altLang="zh-CN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 0 </a:t>
            </a:r>
            <a:r>
              <a:rPr lang="zh-CN" altLang="en-US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lang="zh-CN" altLang="en-US" b="1" dirty="0">
              <a:solidFill>
                <a:srgbClr val="FF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1905000" y="1251585"/>
          <a:ext cx="44958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686050" imgH="1524000" progId="Paint.Picture">
                  <p:embed/>
                </p:oleObj>
              </mc:Choice>
              <mc:Fallback>
                <p:oleObj name="" r:id="rId1" imgW="2686050" imgH="1524000" progId="Paint.Picture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0" y="1251585"/>
                        <a:ext cx="4495800" cy="281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6629400" y="1251585"/>
          <a:ext cx="36576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981200" imgH="1524000" progId="Paint.Picture">
                  <p:embed/>
                </p:oleObj>
              </mc:Choice>
              <mc:Fallback>
                <p:oleObj name="" r:id="rId3" imgW="1981200" imgH="1524000" progId="Paint.Picture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9400" y="1251585"/>
                        <a:ext cx="3657600" cy="281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Text Box 5"/>
          <p:cNvSpPr txBox="1"/>
          <p:nvPr/>
        </p:nvSpPr>
        <p:spPr>
          <a:xfrm>
            <a:off x="1905000" y="4223385"/>
            <a:ext cx="92964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解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: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= 0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-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时，开关尚未断开瞬间，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(0</a:t>
            </a:r>
            <a:r>
              <a:rPr lang="en-US" altLang="zh-CN" b="1" baseline="-25000" dirty="0">
                <a:solidFill>
                  <a:srgbClr val="FF0000"/>
                </a:solidFill>
                <a:latin typeface="宋体" pitchFamily="2" charset="-122"/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)=12 </a:t>
            </a:r>
            <a:r>
              <a:rPr lang="en-US" altLang="zh-CN" b="1" i="1" dirty="0">
                <a:solidFill>
                  <a:srgbClr val="FF0000"/>
                </a:solidFill>
                <a:latin typeface="宋体" pitchFamily="2" charset="-122"/>
              </a:rPr>
              <a:t>V,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(0</a:t>
            </a:r>
            <a:r>
              <a:rPr lang="en-US" altLang="zh-CN" b="1" baseline="-25000" dirty="0">
                <a:solidFill>
                  <a:srgbClr val="FF0000"/>
                </a:solidFill>
                <a:latin typeface="宋体" pitchFamily="2" charset="-122"/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)=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0 (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隔直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；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90118" name="Text Box 6"/>
          <p:cNvSpPr txBox="1"/>
          <p:nvPr/>
        </p:nvSpPr>
        <p:spPr>
          <a:xfrm>
            <a:off x="2286000" y="4832985"/>
            <a:ext cx="77724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= 0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+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时，开关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刚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断开瞬间，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(0</a:t>
            </a:r>
            <a:r>
              <a:rPr lang="en-US" altLang="zh-CN" b="1" baseline="-25000" dirty="0">
                <a:solidFill>
                  <a:srgbClr val="FF0000"/>
                </a:solidFill>
                <a:latin typeface="宋体" pitchFamily="2" charset="-122"/>
              </a:rPr>
              <a:t>+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)=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(0</a:t>
            </a:r>
            <a:r>
              <a:rPr lang="en-US" altLang="zh-CN" b="1" baseline="-25000" dirty="0">
                <a:solidFill>
                  <a:srgbClr val="FF0000"/>
                </a:solidFill>
                <a:latin typeface="宋体" pitchFamily="2" charset="-122"/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)=12 </a:t>
            </a:r>
            <a:r>
              <a:rPr lang="en-US" altLang="zh-CN" b="1" i="1" dirty="0">
                <a:solidFill>
                  <a:srgbClr val="FF0000"/>
                </a:solidFill>
                <a:latin typeface="宋体" pitchFamily="2" charset="-122"/>
              </a:rPr>
              <a:t>V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；</a:t>
            </a:r>
            <a:endParaRPr lang="zh-CN" altLang="en-US" b="1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90120" name="Text Box 8"/>
          <p:cNvSpPr txBox="1"/>
          <p:nvPr/>
        </p:nvSpPr>
        <p:spPr>
          <a:xfrm>
            <a:off x="2209800" y="6204585"/>
            <a:ext cx="9067800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将电容用电压源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b="1" i="1" baseline="-25000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宋体" pitchFamily="2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) 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进行替代后，得电阻网络如上图，则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pic>
        <p:nvPicPr>
          <p:cNvPr id="4" name="图片 3" descr="111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380" y="5358130"/>
            <a:ext cx="4121150" cy="68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/>
      <p:bldP spid="90117" grpId="0"/>
      <p:bldP spid="90118" grpId="0"/>
      <p:bldP spid="901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6629400" y="1078230"/>
          <a:ext cx="38100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981200" imgH="1524000" progId="Paint.Picture">
                  <p:embed/>
                </p:oleObj>
              </mc:Choice>
              <mc:Fallback>
                <p:oleObj name="" r:id="rId1" imgW="1981200" imgH="1524000" progId="Paint.Picture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29400" y="1078230"/>
                        <a:ext cx="3810000" cy="312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83385" y="1116330"/>
            <a:ext cx="4248150" cy="308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/>
          <p:nvPr/>
        </p:nvSpPr>
        <p:spPr>
          <a:xfrm>
            <a:off x="1676400" y="3992245"/>
            <a:ext cx="8001000" cy="12725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3200" b="1" dirty="0">
                <a:latin typeface="宋体" pitchFamily="2" charset="-122"/>
              </a:rPr>
              <a:t>     </a:t>
            </a:r>
            <a:r>
              <a:rPr lang="zh-CN" altLang="en-US" sz="3200" b="1" dirty="0">
                <a:latin typeface="宋体" pitchFamily="2" charset="-122"/>
              </a:rPr>
              <a:t>在开关闭合瞬间，电容电压不能跃变，由此得到 </a:t>
            </a:r>
            <a:endParaRPr lang="zh-CN" altLang="en-US" sz="3200" b="1" dirty="0">
              <a:latin typeface="宋体" pitchFamily="2" charset="-122"/>
            </a:endParaRPr>
          </a:p>
        </p:txBody>
      </p:sp>
      <p:sp>
        <p:nvSpPr>
          <p:cNvPr id="68611" name="Text Box 3"/>
          <p:cNvSpPr txBox="1"/>
          <p:nvPr/>
        </p:nvSpPr>
        <p:spPr>
          <a:xfrm>
            <a:off x="1828800" y="1401445"/>
            <a:ext cx="4267200" cy="24536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3200" b="1" dirty="0">
                <a:latin typeface="Times New Roman" panose="02020503050405090304" pitchFamily="18" charset="0"/>
              </a:rPr>
              <a:t>已知电容电压</a:t>
            </a:r>
            <a:r>
              <a:rPr lang="en-US" altLang="zh-CN" sz="3200" b="1" i="1" dirty="0">
                <a:latin typeface="Times New Roman" panose="02020503050405090304" pitchFamily="18" charset="0"/>
              </a:rPr>
              <a:t>u</a:t>
            </a:r>
            <a:r>
              <a:rPr lang="en-US" altLang="zh-CN" sz="3200" b="1" baseline="-30000" dirty="0">
                <a:latin typeface="Times New Roman" panose="02020503050405090304" pitchFamily="18" charset="0"/>
              </a:rPr>
              <a:t>C</a:t>
            </a:r>
            <a:r>
              <a:rPr lang="en-US" altLang="zh-CN" sz="3200" b="1" dirty="0">
                <a:latin typeface="Times New Roman" panose="02020503050405090304" pitchFamily="18" charset="0"/>
              </a:rPr>
              <a:t>(0</a:t>
            </a:r>
            <a:r>
              <a:rPr lang="en-US" altLang="zh-CN" sz="3200" b="1" baseline="-30000" dirty="0">
                <a:latin typeface="Times New Roman" panose="02020503050405090304" pitchFamily="18" charset="0"/>
              </a:rPr>
              <a:t>-</a:t>
            </a:r>
            <a:r>
              <a:rPr lang="en-US" altLang="zh-CN" sz="3200" b="1" dirty="0">
                <a:latin typeface="Times New Roman" panose="02020503050405090304" pitchFamily="18" charset="0"/>
              </a:rPr>
              <a:t>) =6V</a:t>
            </a:r>
            <a:r>
              <a:rPr lang="zh-CN" altLang="en-US" sz="3200" b="1" dirty="0">
                <a:latin typeface="Times New Roman" panose="02020503050405090304" pitchFamily="18" charset="0"/>
              </a:rPr>
              <a:t>。</a:t>
            </a:r>
            <a:r>
              <a:rPr lang="en-US" altLang="zh-CN" sz="3200" b="1" i="1" dirty="0">
                <a:latin typeface="Times New Roman" panose="02020503050405090304" pitchFamily="18" charset="0"/>
              </a:rPr>
              <a:t>t</a:t>
            </a:r>
            <a:r>
              <a:rPr lang="en-US" altLang="zh-CN" sz="3200" b="1" dirty="0">
                <a:latin typeface="Times New Roman" panose="02020503050405090304" pitchFamily="18" charset="0"/>
              </a:rPr>
              <a:t>=0</a:t>
            </a:r>
            <a:r>
              <a:rPr lang="zh-CN" altLang="en-US" sz="3200" b="1" dirty="0">
                <a:latin typeface="Times New Roman" panose="02020503050405090304" pitchFamily="18" charset="0"/>
              </a:rPr>
              <a:t>闭合开关，求</a:t>
            </a:r>
            <a:r>
              <a:rPr lang="en-US" altLang="zh-CN" sz="3200" b="1" i="1" dirty="0">
                <a:latin typeface="Times New Roman" panose="02020503050405090304" pitchFamily="18" charset="0"/>
              </a:rPr>
              <a:t>t </a:t>
            </a:r>
            <a:r>
              <a:rPr lang="en-US" altLang="zh-CN" sz="3200" b="1" dirty="0">
                <a:latin typeface="Times New Roman" panose="02020503050405090304" pitchFamily="18" charset="0"/>
              </a:rPr>
              <a:t>&gt; 0</a:t>
            </a:r>
            <a:r>
              <a:rPr lang="zh-CN" altLang="en-US" sz="3200" b="1" dirty="0">
                <a:latin typeface="Times New Roman" panose="02020503050405090304" pitchFamily="18" charset="0"/>
              </a:rPr>
              <a:t>的电容电压和电容电流。</a:t>
            </a:r>
            <a:r>
              <a:rPr lang="zh-CN" altLang="en-US" sz="3200" b="1" dirty="0">
                <a:latin typeface="Times New Roman" panose="02020503050405090304" pitchFamily="18" charset="0"/>
                <a:ea typeface="楷体_GB2312" pitchFamily="1" charset="-122"/>
              </a:rPr>
              <a:t> </a:t>
            </a:r>
            <a:endParaRPr lang="zh-CN" altLang="en-US" sz="3200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1752600" y="3992245"/>
            <a:ext cx="1030288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  <a:ea typeface="宋体" pitchFamily="2" charset="-122"/>
                <a:cs typeface="+mn-cs"/>
              </a:rPr>
              <a:t>解：</a:t>
            </a:r>
            <a:endParaRPr kumimoji="1" lang="zh-CN" altLang="en-US" sz="3200" b="1" kern="1200" cap="none" spc="0" normalizeH="0" baseline="0" noProof="0">
              <a:solidFill>
                <a:srgbClr val="000066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宋体" pitchFamily="2" charset="-122"/>
              <a:ea typeface="宋体" pitchFamily="2" charset="-122"/>
              <a:cs typeface="+mn-cs"/>
            </a:endParaRPr>
          </a:p>
        </p:txBody>
      </p:sp>
      <p:graphicFrame>
        <p:nvGraphicFramePr>
          <p:cNvPr id="106501" name="Object 5"/>
          <p:cNvGraphicFramePr>
            <a:graphicFrameLocks noChangeAspect="1"/>
          </p:cNvGraphicFramePr>
          <p:nvPr/>
        </p:nvGraphicFramePr>
        <p:xfrm>
          <a:off x="4351338" y="4700270"/>
          <a:ext cx="27749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066800" imgH="219075" progId="Equation.DSMT4">
                  <p:embed/>
                </p:oleObj>
              </mc:Choice>
              <mc:Fallback>
                <p:oleObj name="" r:id="rId1" imgW="1066800" imgH="219075" progId="Equation.DSMT4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51338" y="4700270"/>
                        <a:ext cx="2774950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2" name="Object 6"/>
          <p:cNvGraphicFramePr>
            <a:graphicFrameLocks noChangeAspect="1"/>
          </p:cNvGraphicFramePr>
          <p:nvPr/>
        </p:nvGraphicFramePr>
        <p:xfrm>
          <a:off x="7094538" y="4776470"/>
          <a:ext cx="946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361950" imgH="171450" progId="Equation.3">
                  <p:embed/>
                </p:oleObj>
              </mc:Choice>
              <mc:Fallback>
                <p:oleObj name="" r:id="rId3" imgW="361950" imgH="17145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94538" y="4776470"/>
                        <a:ext cx="946150" cy="436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615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4DA"/>
              </a:clrFrom>
              <a:clrTo>
                <a:srgbClr val="FFF4D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2200" y="1096645"/>
            <a:ext cx="4140200" cy="2903538"/>
          </a:xfrm>
          <a:prstGeom prst="rect">
            <a:avLst/>
          </a:prstGeom>
          <a:solidFill>
            <a:srgbClr val="CCFF99"/>
          </a:solidFill>
          <a:ln w="9525">
            <a:noFill/>
          </a:ln>
        </p:spPr>
      </p:pic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1752600" y="791845"/>
            <a:ext cx="43529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CD0F14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例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CD0F14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: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  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电路如图 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(a)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所示，</a:t>
            </a: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50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6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/>
      <p:bldP spid="106500" grpId="0" advAuto="100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/>
          <p:cNvSpPr txBox="1"/>
          <p:nvPr/>
        </p:nvSpPr>
        <p:spPr>
          <a:xfrm>
            <a:off x="1541780" y="3265805"/>
            <a:ext cx="1017079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 dirty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altLang="en-US" sz="2800" b="1" dirty="0">
                <a:latin typeface="宋体" pitchFamily="2" charset="-122"/>
              </a:rPr>
              <a:t>将连接于电容两端的电阻网络等效于一个电阻，其电阻值为 </a:t>
            </a:r>
            <a:endParaRPr lang="zh-CN" altLang="en-US" sz="2800" b="1" dirty="0">
              <a:latin typeface="宋体" pitchFamily="2" charset="-122"/>
            </a:endParaRPr>
          </a:p>
        </p:txBody>
      </p:sp>
      <p:graphicFrame>
        <p:nvGraphicFramePr>
          <p:cNvPr id="107523" name="Object 3"/>
          <p:cNvGraphicFramePr>
            <a:graphicFrameLocks noChangeAspect="1"/>
          </p:cNvGraphicFramePr>
          <p:nvPr/>
        </p:nvGraphicFramePr>
        <p:xfrm>
          <a:off x="3889375" y="3873500"/>
          <a:ext cx="385286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713865" imgH="406400" progId="Equation.3">
                  <p:embed/>
                </p:oleObj>
              </mc:Choice>
              <mc:Fallback>
                <p:oleObj name="" r:id="rId1" imgW="1713865" imgH="4064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9375" y="3873500"/>
                        <a:ext cx="3852863" cy="923925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Text Box 4"/>
          <p:cNvSpPr txBox="1"/>
          <p:nvPr/>
        </p:nvSpPr>
        <p:spPr>
          <a:xfrm>
            <a:off x="2208213" y="4792663"/>
            <a:ext cx="4232275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 dirty="0">
                <a:latin typeface="Times New Roman" panose="02020503050405090304" pitchFamily="18" charset="0"/>
                <a:ea typeface="楷体_GB2312" pitchFamily="1" charset="-122"/>
              </a:rPr>
              <a:t>        </a:t>
            </a:r>
            <a:r>
              <a:rPr lang="zh-CN" altLang="en-US" sz="2800" b="1" dirty="0">
                <a:latin typeface="宋体" pitchFamily="2" charset="-122"/>
              </a:rPr>
              <a:t>得到图</a:t>
            </a:r>
            <a:r>
              <a:rPr lang="en-US" altLang="zh-CN" sz="2800" b="1" dirty="0">
                <a:latin typeface="Times New Roman" panose="02020503050405090304" pitchFamily="18" charset="0"/>
              </a:rPr>
              <a:t>(b)</a:t>
            </a:r>
            <a:r>
              <a:rPr lang="zh-CN" altLang="en-US" sz="2800" b="1" dirty="0">
                <a:latin typeface="宋体" pitchFamily="2" charset="-122"/>
              </a:rPr>
              <a:t>所示电路，</a:t>
            </a:r>
            <a:endParaRPr lang="zh-CN" altLang="en-US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3048000" y="5389563"/>
          <a:ext cx="13874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571500" imgH="219075" progId="Equation.3">
                  <p:embed/>
                </p:oleObj>
              </mc:Choice>
              <mc:Fallback>
                <p:oleObj name="" r:id="rId3" imgW="571500" imgH="219075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80808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48000" y="5389563"/>
                        <a:ext cx="1387475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6" name="Object 6"/>
          <p:cNvGraphicFramePr>
            <a:graphicFrameLocks noChangeAspect="1"/>
          </p:cNvGraphicFramePr>
          <p:nvPr/>
        </p:nvGraphicFramePr>
        <p:xfrm>
          <a:off x="3048000" y="5770563"/>
          <a:ext cx="32004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333500" imgH="457200" progId="Equation.3">
                  <p:embed/>
                </p:oleObj>
              </mc:Choice>
              <mc:Fallback>
                <p:oleObj name="" r:id="rId5" imgW="1333500" imgH="4572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48000" y="5770563"/>
                        <a:ext cx="3200400" cy="1114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639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4DA"/>
              </a:clrFrom>
              <a:clrTo>
                <a:srgbClr val="FFF4D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8530" y="691515"/>
            <a:ext cx="3694430" cy="2589530"/>
          </a:xfrm>
          <a:prstGeom prst="rect">
            <a:avLst/>
          </a:prstGeom>
          <a:solidFill>
            <a:srgbClr val="CCFF99"/>
          </a:solidFill>
          <a:ln w="9525">
            <a:noFill/>
          </a:ln>
        </p:spPr>
      </p:pic>
      <p:pic>
        <p:nvPicPr>
          <p:cNvPr id="107528" name="Picture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4DA"/>
              </a:clrFrom>
              <a:clrTo>
                <a:srgbClr val="FFF4D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6350" y="637540"/>
            <a:ext cx="2998470" cy="2628265"/>
          </a:xfrm>
          <a:prstGeom prst="rect">
            <a:avLst/>
          </a:prstGeom>
          <a:solidFill>
            <a:srgbClr val="CCFF99"/>
          </a:solidFill>
          <a:ln w="9525">
            <a:noFill/>
          </a:ln>
        </p:spPr>
      </p:pic>
      <p:sp>
        <p:nvSpPr>
          <p:cNvPr id="107529" name="Text Box 9"/>
          <p:cNvSpPr txBox="1"/>
          <p:nvPr/>
        </p:nvSpPr>
        <p:spPr>
          <a:xfrm>
            <a:off x="6186488" y="4792663"/>
            <a:ext cx="2519362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latin typeface="宋体" pitchFamily="2" charset="-122"/>
              </a:rPr>
              <a:t>其时间常数为</a:t>
            </a:r>
            <a:r>
              <a:rPr lang="zh-CN" altLang="en-US" b="1" dirty="0">
                <a:latin typeface="Times New Roman" panose="02020503050405090304" pitchFamily="18" charset="0"/>
                <a:ea typeface="楷体_GB2312" pitchFamily="1" charset="-122"/>
              </a:rPr>
              <a:t> </a:t>
            </a:r>
            <a:endParaRPr lang="zh-CN" altLang="en-US" b="1" dirty="0">
              <a:latin typeface="Times New Roman" panose="0202050305040509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7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build="p"/>
      <p:bldP spid="107524" grpId="0" build="p"/>
      <p:bldP spid="10752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4DA"/>
              </a:clrFrom>
              <a:clrTo>
                <a:srgbClr val="FFF4D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6238" y="849630"/>
            <a:ext cx="3832225" cy="2686050"/>
          </a:xfrm>
          <a:prstGeom prst="rect">
            <a:avLst/>
          </a:prstGeom>
          <a:solidFill>
            <a:srgbClr val="CCFF99"/>
          </a:solidFill>
          <a:ln w="9525">
            <a:noFill/>
          </a:ln>
        </p:spPr>
      </p:pic>
      <p:sp>
        <p:nvSpPr>
          <p:cNvPr id="108547" name="Text Box 3"/>
          <p:cNvSpPr txBox="1"/>
          <p:nvPr/>
        </p:nvSpPr>
        <p:spPr>
          <a:xfrm>
            <a:off x="1955800" y="460693"/>
            <a:ext cx="541338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3200" b="1" dirty="0">
                <a:latin typeface="宋体" pitchFamily="2" charset="-122"/>
              </a:rPr>
              <a:t>由 </a:t>
            </a:r>
            <a:endParaRPr lang="zh-CN" altLang="en-US" sz="3200" b="1" dirty="0">
              <a:latin typeface="宋体" pitchFamily="2" charset="-122"/>
            </a:endParaRPr>
          </a:p>
        </p:txBody>
      </p:sp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2533650" y="355918"/>
          <a:ext cx="39052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2" imgW="1619250" imgH="333375" progId="Equation.DSMT4">
                  <p:embed/>
                </p:oleObj>
              </mc:Choice>
              <mc:Fallback>
                <p:oleObj name="" r:id="rId2" imgW="1619250" imgH="333375" progId="Equation.DSMT4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33650" y="355918"/>
                        <a:ext cx="3905250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5"/>
          <p:cNvGraphicFramePr>
            <a:graphicFrameLocks noChangeAspect="1"/>
          </p:cNvGraphicFramePr>
          <p:nvPr/>
        </p:nvGraphicFramePr>
        <p:xfrm>
          <a:off x="2270125" y="5716905"/>
          <a:ext cx="74930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3200400" imgH="406400" progId="Equation.3">
                  <p:embed/>
                </p:oleObj>
              </mc:Choice>
              <mc:Fallback>
                <p:oleObj name="" r:id="rId4" imgW="3200400" imgH="4064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0125" y="5716905"/>
                        <a:ext cx="7493000" cy="992188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Object 6"/>
          <p:cNvGraphicFramePr>
            <a:graphicFrameLocks noChangeAspect="1"/>
          </p:cNvGraphicFramePr>
          <p:nvPr/>
        </p:nvGraphicFramePr>
        <p:xfrm>
          <a:off x="2459038" y="2684780"/>
          <a:ext cx="21971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913765" imgH="406400" progId="Equation.3">
                  <p:embed/>
                </p:oleObj>
              </mc:Choice>
              <mc:Fallback>
                <p:oleObj name="" r:id="rId6" imgW="913765" imgH="40640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59038" y="2684780"/>
                        <a:ext cx="2197100" cy="1000125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7"/>
          <p:cNvGraphicFramePr>
            <a:graphicFrameLocks noChangeAspect="1"/>
          </p:cNvGraphicFramePr>
          <p:nvPr/>
        </p:nvGraphicFramePr>
        <p:xfrm>
          <a:off x="2316163" y="1979930"/>
          <a:ext cx="38131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8" imgW="1586865" imgH="254000" progId="Equation.3">
                  <p:embed/>
                </p:oleObj>
              </mc:Choice>
              <mc:Fallback>
                <p:oleObj name="" r:id="rId8" imgW="1586865" imgH="2540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16163" y="1979930"/>
                        <a:ext cx="3813175" cy="625475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2" name="Text Box 8"/>
          <p:cNvSpPr txBox="1"/>
          <p:nvPr/>
        </p:nvSpPr>
        <p:spPr>
          <a:xfrm>
            <a:off x="2000250" y="1151255"/>
            <a:ext cx="1169988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3200" b="1" dirty="0">
                <a:latin typeface="宋体" pitchFamily="2" charset="-122"/>
              </a:rPr>
              <a:t>得到</a:t>
            </a:r>
            <a:endParaRPr lang="zh-CN" altLang="en-US" sz="3200" b="1" dirty="0">
              <a:latin typeface="宋体" pitchFamily="2" charset="-122"/>
            </a:endParaRPr>
          </a:p>
        </p:txBody>
      </p:sp>
      <p:graphicFrame>
        <p:nvGraphicFramePr>
          <p:cNvPr id="108553" name="Object 9"/>
          <p:cNvGraphicFramePr>
            <a:graphicFrameLocks noChangeAspect="1"/>
          </p:cNvGraphicFramePr>
          <p:nvPr/>
        </p:nvGraphicFramePr>
        <p:xfrm>
          <a:off x="3140075" y="3853180"/>
          <a:ext cx="3794125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0" imgW="1485900" imgH="647700" progId="Equation.3">
                  <p:embed/>
                </p:oleObj>
              </mc:Choice>
              <mc:Fallback>
                <p:oleObj name="" r:id="rId10" imgW="1485900" imgH="6477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40075" y="3853180"/>
                        <a:ext cx="3794125" cy="1631950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4" name="Object 10"/>
          <p:cNvGraphicFramePr>
            <a:graphicFrameLocks noChangeAspect="1"/>
          </p:cNvGraphicFramePr>
          <p:nvPr/>
        </p:nvGraphicFramePr>
        <p:xfrm>
          <a:off x="4479925" y="2618105"/>
          <a:ext cx="222567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2" imgW="927100" imgH="431800" progId="Equation.3">
                  <p:embed/>
                </p:oleObj>
              </mc:Choice>
              <mc:Fallback>
                <p:oleObj name="" r:id="rId12" imgW="927100" imgH="4318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9925" y="2618105"/>
                        <a:ext cx="2225675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advAuto="1000" build="p"/>
      <p:bldP spid="108552" grpId="0" advAuto="100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2"/>
          <p:cNvSpPr txBox="1"/>
          <p:nvPr/>
        </p:nvSpPr>
        <p:spPr>
          <a:xfrm>
            <a:off x="2209800" y="770255"/>
            <a:ext cx="12176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i="1" dirty="0">
                <a:solidFill>
                  <a:srgbClr val="FF00FF"/>
                </a:solidFill>
                <a:latin typeface="Times New Roman" panose="02020503050405090304" pitchFamily="18" charset="0"/>
              </a:rPr>
              <a:t>练习</a:t>
            </a:r>
            <a:r>
              <a:rPr lang="zh-CN" altLang="en-US" b="1" dirty="0">
                <a:solidFill>
                  <a:srgbClr val="FF00FF"/>
                </a:solidFill>
                <a:latin typeface="Times New Roman" panose="02020503050405090304" pitchFamily="18" charset="0"/>
              </a:rPr>
              <a:t>：</a:t>
            </a:r>
            <a:endParaRPr lang="zh-CN" altLang="en-US" b="1" dirty="0">
              <a:solidFill>
                <a:srgbClr val="FF00FF"/>
              </a:solidFill>
              <a:latin typeface="Times New Roman" panose="02020503050405090304" pitchFamily="18" charset="0"/>
            </a:endParaRPr>
          </a:p>
        </p:txBody>
      </p:sp>
      <p:sp>
        <p:nvSpPr>
          <p:cNvPr id="168963" name="Text Box 3"/>
          <p:cNvSpPr txBox="1"/>
          <p:nvPr/>
        </p:nvSpPr>
        <p:spPr>
          <a:xfrm>
            <a:off x="5997575" y="1967230"/>
            <a:ext cx="440372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如图，电路原处于稳态，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t=0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由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转向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，求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503050405090304" pitchFamily="18" charset="0"/>
              </a:rPr>
              <a:t>t&gt;0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503050405090304" pitchFamily="18" charset="0"/>
              </a:rPr>
              <a:t>时</a:t>
            </a:r>
            <a:r>
              <a:rPr lang="en-US" altLang="zh-CN" b="1" i="1" dirty="0">
                <a:solidFill>
                  <a:srgbClr val="FF33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503050405090304" pitchFamily="18" charset="0"/>
              </a:rPr>
              <a:t>(t)=?</a:t>
            </a:r>
            <a:endParaRPr lang="en-US" altLang="zh-CN" b="1" dirty="0">
              <a:solidFill>
                <a:srgbClr val="FF33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168964" name="Group 4"/>
          <p:cNvGrpSpPr/>
          <p:nvPr/>
        </p:nvGrpSpPr>
        <p:grpSpPr>
          <a:xfrm>
            <a:off x="2001838" y="1305243"/>
            <a:ext cx="3910012" cy="1846262"/>
            <a:chOff x="301" y="661"/>
            <a:chExt cx="2463" cy="1163"/>
          </a:xfrm>
        </p:grpSpPr>
        <p:grpSp>
          <p:nvGrpSpPr>
            <p:cNvPr id="71688" name="Group 5"/>
            <p:cNvGrpSpPr/>
            <p:nvPr/>
          </p:nvGrpSpPr>
          <p:grpSpPr>
            <a:xfrm>
              <a:off x="301" y="661"/>
              <a:ext cx="2463" cy="1163"/>
              <a:chOff x="301" y="661"/>
              <a:chExt cx="2463" cy="1163"/>
            </a:xfrm>
          </p:grpSpPr>
          <p:sp>
            <p:nvSpPr>
              <p:cNvPr id="71691" name="Line 6"/>
              <p:cNvSpPr/>
              <p:nvPr/>
            </p:nvSpPr>
            <p:spPr>
              <a:xfrm>
                <a:off x="697" y="1008"/>
                <a:ext cx="0" cy="804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2" name="Line 7"/>
              <p:cNvSpPr/>
              <p:nvPr/>
            </p:nvSpPr>
            <p:spPr>
              <a:xfrm>
                <a:off x="696" y="1812"/>
                <a:ext cx="1623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3" name="Line 8"/>
              <p:cNvSpPr/>
              <p:nvPr/>
            </p:nvSpPr>
            <p:spPr>
              <a:xfrm>
                <a:off x="696" y="1008"/>
                <a:ext cx="886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4" name="Line 9"/>
              <p:cNvSpPr/>
              <p:nvPr/>
            </p:nvSpPr>
            <p:spPr>
              <a:xfrm>
                <a:off x="2319" y="1020"/>
                <a:ext cx="0" cy="804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5" name="Line 10"/>
              <p:cNvSpPr/>
              <p:nvPr/>
            </p:nvSpPr>
            <p:spPr>
              <a:xfrm>
                <a:off x="1930" y="1008"/>
                <a:ext cx="401" cy="0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96" name="Line 11"/>
              <p:cNvSpPr/>
              <p:nvPr/>
            </p:nvSpPr>
            <p:spPr>
              <a:xfrm>
                <a:off x="1083" y="1008"/>
                <a:ext cx="0" cy="804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1697" name="Group 12"/>
              <p:cNvGrpSpPr/>
              <p:nvPr/>
            </p:nvGrpSpPr>
            <p:grpSpPr>
              <a:xfrm>
                <a:off x="565" y="1189"/>
                <a:ext cx="288" cy="419"/>
                <a:chOff x="4378" y="2919"/>
                <a:chExt cx="288" cy="419"/>
              </a:xfrm>
            </p:grpSpPr>
            <p:grpSp>
              <p:nvGrpSpPr>
                <p:cNvPr id="71718" name="Group 13"/>
                <p:cNvGrpSpPr/>
                <p:nvPr/>
              </p:nvGrpSpPr>
              <p:grpSpPr>
                <a:xfrm>
                  <a:off x="4378" y="3022"/>
                  <a:ext cx="288" cy="316"/>
                  <a:chOff x="2304" y="2290"/>
                  <a:chExt cx="288" cy="316"/>
                </a:xfrm>
              </p:grpSpPr>
              <p:sp>
                <p:nvSpPr>
                  <p:cNvPr id="71720" name="Oval 14"/>
                  <p:cNvSpPr/>
                  <p:nvPr/>
                </p:nvSpPr>
                <p:spPr>
                  <a:xfrm>
                    <a:off x="2308" y="2290"/>
                    <a:ext cx="280" cy="316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 cap="flat" cmpd="sng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>
                    <a:spAutoFit/>
                  </a:bodyPr>
                  <a:lstStyle/>
                  <a:p>
                    <a:pPr algn="ctr" eaLnBrk="1" hangingPunct="1"/>
                    <a:endParaRPr lang="zh-CN" altLang="en-US" dirty="0">
                      <a:latin typeface="Times New Roman" panose="02020503050405090304" pitchFamily="18" charset="0"/>
                    </a:endParaRPr>
                  </a:p>
                </p:txBody>
              </p:sp>
              <p:sp>
                <p:nvSpPr>
                  <p:cNvPr id="71721" name="Line 15"/>
                  <p:cNvSpPr/>
                  <p:nvPr/>
                </p:nvSpPr>
                <p:spPr>
                  <a:xfrm>
                    <a:off x="2304" y="2448"/>
                    <a:ext cx="288" cy="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1719" name="Line 16"/>
                <p:cNvSpPr/>
                <p:nvPr/>
              </p:nvSpPr>
              <p:spPr>
                <a:xfrm flipV="1">
                  <a:off x="4510" y="2919"/>
                  <a:ext cx="0" cy="117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698" name="Rectangle 17"/>
              <p:cNvSpPr/>
              <p:nvPr/>
            </p:nvSpPr>
            <p:spPr>
              <a:xfrm rot="5400000">
                <a:off x="932" y="1379"/>
                <a:ext cx="302" cy="117"/>
              </a:xfrm>
              <a:prstGeom prst="rect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699" name="Rectangle 18"/>
              <p:cNvSpPr/>
              <p:nvPr/>
            </p:nvSpPr>
            <p:spPr>
              <a:xfrm>
                <a:off x="1187" y="949"/>
                <a:ext cx="302" cy="117"/>
              </a:xfrm>
              <a:prstGeom prst="rect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0" name="Rectangle 19"/>
              <p:cNvSpPr/>
              <p:nvPr/>
            </p:nvSpPr>
            <p:spPr>
              <a:xfrm rot="5400000">
                <a:off x="2167" y="1355"/>
                <a:ext cx="302" cy="117"/>
              </a:xfrm>
              <a:prstGeom prst="rect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71701" name="Group 20"/>
              <p:cNvGrpSpPr/>
              <p:nvPr/>
            </p:nvGrpSpPr>
            <p:grpSpPr>
              <a:xfrm rot="5400000">
                <a:off x="1715" y="1359"/>
                <a:ext cx="129" cy="300"/>
                <a:chOff x="2924" y="2436"/>
                <a:chExt cx="129" cy="300"/>
              </a:xfrm>
            </p:grpSpPr>
            <p:sp>
              <p:nvSpPr>
                <p:cNvPr id="71716" name="Line 21"/>
                <p:cNvSpPr/>
                <p:nvPr/>
              </p:nvSpPr>
              <p:spPr>
                <a:xfrm>
                  <a:off x="2924" y="2436"/>
                  <a:ext cx="0" cy="300"/>
                </a:xfrm>
                <a:prstGeom prst="line">
                  <a:avLst/>
                </a:prstGeom>
                <a:ln w="9525" cap="sq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717" name="Line 22"/>
                <p:cNvSpPr/>
                <p:nvPr/>
              </p:nvSpPr>
              <p:spPr>
                <a:xfrm>
                  <a:off x="3053" y="2436"/>
                  <a:ext cx="0" cy="300"/>
                </a:xfrm>
                <a:prstGeom prst="line">
                  <a:avLst/>
                </a:prstGeom>
                <a:ln w="9525" cap="sq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702" name="Line 23"/>
              <p:cNvSpPr/>
              <p:nvPr/>
            </p:nvSpPr>
            <p:spPr>
              <a:xfrm>
                <a:off x="1774" y="1573"/>
                <a:ext cx="0" cy="239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03" name="Line 24"/>
              <p:cNvSpPr/>
              <p:nvPr/>
            </p:nvSpPr>
            <p:spPr>
              <a:xfrm>
                <a:off x="1775" y="1213"/>
                <a:ext cx="0" cy="239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04" name="Oval 25"/>
              <p:cNvSpPr/>
              <p:nvPr/>
            </p:nvSpPr>
            <p:spPr>
              <a:xfrm>
                <a:off x="1569" y="987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5" name="Oval 26"/>
              <p:cNvSpPr/>
              <p:nvPr/>
            </p:nvSpPr>
            <p:spPr>
              <a:xfrm>
                <a:off x="1897" y="987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6" name="Oval 27"/>
              <p:cNvSpPr/>
              <p:nvPr/>
            </p:nvSpPr>
            <p:spPr>
              <a:xfrm>
                <a:off x="1751" y="1213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7" name="Text Box 28"/>
              <p:cNvSpPr txBox="1"/>
              <p:nvPr/>
            </p:nvSpPr>
            <p:spPr>
              <a:xfrm>
                <a:off x="301" y="1081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3A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8" name="Text Box 29"/>
              <p:cNvSpPr txBox="1"/>
              <p:nvPr/>
            </p:nvSpPr>
            <p:spPr>
              <a:xfrm>
                <a:off x="1115" y="1201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1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09" name="Text Box 30"/>
              <p:cNvSpPr txBox="1"/>
              <p:nvPr/>
            </p:nvSpPr>
            <p:spPr>
              <a:xfrm>
                <a:off x="1171" y="661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1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10" name="Text Box 31"/>
              <p:cNvSpPr txBox="1"/>
              <p:nvPr/>
            </p:nvSpPr>
            <p:spPr>
              <a:xfrm>
                <a:off x="2376" y="1320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2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11" name="Text Box 32"/>
              <p:cNvSpPr txBox="1"/>
              <p:nvPr/>
            </p:nvSpPr>
            <p:spPr>
              <a:xfrm>
                <a:off x="1338" y="1476"/>
                <a:ext cx="384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dirty="0">
                    <a:latin typeface="Times New Roman" panose="02020503050405090304" pitchFamily="18" charset="0"/>
                    <a:sym typeface="Symbol" panose="05050102010706020507" pitchFamily="18" charset="2"/>
                  </a:rPr>
                  <a:t>1F</a:t>
                </a:r>
                <a:endParaRPr lang="en-US" altLang="zh-CN" b="1" dirty="0"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1712" name="Line 33"/>
              <p:cNvSpPr/>
              <p:nvPr/>
            </p:nvSpPr>
            <p:spPr>
              <a:xfrm rot="-406049">
                <a:off x="1606" y="925"/>
                <a:ext cx="193" cy="309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13" name="Freeform 34"/>
              <p:cNvSpPr/>
              <p:nvPr/>
            </p:nvSpPr>
            <p:spPr>
              <a:xfrm rot="-84536">
                <a:off x="1644" y="892"/>
                <a:ext cx="216" cy="140"/>
              </a:xfrm>
              <a:custGeom>
                <a:avLst/>
                <a:gdLst/>
                <a:ahLst/>
                <a:cxnLst>
                  <a:cxn ang="0">
                    <a:pos x="0" y="140"/>
                  </a:cxn>
                  <a:cxn ang="0">
                    <a:pos x="57" y="52"/>
                  </a:cxn>
                  <a:cxn ang="0">
                    <a:pos x="148" y="7"/>
                  </a:cxn>
                  <a:cxn ang="0">
                    <a:pos x="216" y="7"/>
                  </a:cxn>
                </a:cxnLst>
                <a:rect l="0" t="0" r="0" b="0"/>
                <a:pathLst>
                  <a:path w="228" h="152">
                    <a:moveTo>
                      <a:pt x="0" y="152"/>
                    </a:moveTo>
                    <a:cubicBezTo>
                      <a:pt x="17" y="116"/>
                      <a:pt x="34" y="80"/>
                      <a:pt x="60" y="56"/>
                    </a:cubicBezTo>
                    <a:cubicBezTo>
                      <a:pt x="86" y="32"/>
                      <a:pt x="128" y="16"/>
                      <a:pt x="156" y="8"/>
                    </a:cubicBezTo>
                    <a:cubicBezTo>
                      <a:pt x="184" y="0"/>
                      <a:pt x="216" y="8"/>
                      <a:pt x="228" y="8"/>
                    </a:cubicBezTo>
                  </a:path>
                </a:pathLst>
              </a:custGeom>
              <a:noFill/>
              <a:ln w="9525" cap="sq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14" name="Line 35"/>
              <p:cNvSpPr/>
              <p:nvPr/>
            </p:nvSpPr>
            <p:spPr>
              <a:xfrm>
                <a:off x="2319" y="1021"/>
                <a:ext cx="0" cy="181"/>
              </a:xfrm>
              <a:prstGeom prst="line">
                <a:avLst/>
              </a:prstGeom>
              <a:ln w="952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15" name="Text Box 36"/>
              <p:cNvSpPr txBox="1"/>
              <p:nvPr/>
            </p:nvSpPr>
            <p:spPr>
              <a:xfrm>
                <a:off x="2380" y="982"/>
                <a:ext cx="384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503050405090304" pitchFamily="18" charset="0"/>
                  </a:rPr>
                  <a:t>(t)</a:t>
                </a:r>
                <a:endParaRPr lang="en-US" altLang="zh-CN" b="1" dirty="0">
                  <a:solidFill>
                    <a:srgbClr val="FF3300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1689" name="Text Box 37"/>
            <p:cNvSpPr txBox="1"/>
            <p:nvPr/>
          </p:nvSpPr>
          <p:spPr>
            <a:xfrm>
              <a:off x="1414" y="996"/>
              <a:ext cx="38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1</a:t>
              </a:r>
              <a:endParaRPr lang="en-US" altLang="zh-CN" sz="2000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1690" name="Text Box 38"/>
            <p:cNvSpPr txBox="1"/>
            <p:nvPr/>
          </p:nvSpPr>
          <p:spPr>
            <a:xfrm>
              <a:off x="1800" y="1008"/>
              <a:ext cx="38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tx2"/>
                  </a:solidFill>
                  <a:latin typeface="Times New Roman" panose="02020503050405090304" pitchFamily="18" charset="0"/>
                </a:rPr>
                <a:t>2</a:t>
              </a:r>
              <a:endParaRPr lang="en-US" altLang="zh-CN" sz="2000" b="1" dirty="0">
                <a:solidFill>
                  <a:schemeClr val="tx2"/>
                </a:solidFill>
                <a:latin typeface="Times New Roman" panose="02020503050405090304" pitchFamily="18" charset="0"/>
              </a:endParaRPr>
            </a:p>
          </p:txBody>
        </p:sp>
      </p:grpSp>
      <p:graphicFrame>
        <p:nvGraphicFramePr>
          <p:cNvPr id="168999" name="Object 39"/>
          <p:cNvGraphicFramePr>
            <a:graphicFrameLocks noChangeAspect="1"/>
          </p:cNvGraphicFramePr>
          <p:nvPr/>
        </p:nvGraphicFramePr>
        <p:xfrm>
          <a:off x="4286250" y="3448368"/>
          <a:ext cx="51816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816100" imgH="330200" progId="Equation.DSMT4">
                  <p:embed/>
                </p:oleObj>
              </mc:Choice>
              <mc:Fallback>
                <p:oleObj name="" r:id="rId1" imgW="1816100" imgH="3302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86250" y="3448368"/>
                        <a:ext cx="5181600" cy="750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000" name="Object 40"/>
          <p:cNvGraphicFramePr>
            <a:graphicFrameLocks noChangeAspect="1"/>
          </p:cNvGraphicFramePr>
          <p:nvPr/>
        </p:nvGraphicFramePr>
        <p:xfrm>
          <a:off x="4351338" y="4415155"/>
          <a:ext cx="55816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955800" imgH="787400" progId="Equation.DSMT4">
                  <p:embed/>
                </p:oleObj>
              </mc:Choice>
              <mc:Fallback>
                <p:oleObj name="" r:id="rId3" imgW="1955800" imgH="7874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338" y="4415155"/>
                        <a:ext cx="5581650" cy="179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7" name="Picture 41" descr="qes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75" y="4065905"/>
            <a:ext cx="18097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8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  <p:bldP spid="1689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7" name="Rectangle 3"/>
          <p:cNvSpPr/>
          <p:nvPr/>
        </p:nvSpPr>
        <p:spPr>
          <a:xfrm>
            <a:off x="1703388" y="908050"/>
            <a:ext cx="27114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一阶电路的零输入响应为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1847850" y="1341438"/>
          <a:ext cx="3570288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504950" imgH="323850" progId="Equation.3">
                  <p:embed/>
                </p:oleObj>
              </mc:Choice>
              <mc:Fallback>
                <p:oleObj name="" r:id="rId1" imgW="1504950" imgH="32385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1341438"/>
                        <a:ext cx="3570288" cy="779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89" name="Text Box 5"/>
          <p:cNvSpPr txBox="1"/>
          <p:nvPr/>
        </p:nvSpPr>
        <p:spPr>
          <a:xfrm>
            <a:off x="1774825" y="2205038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所以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272390" name="Object 6"/>
          <p:cNvGraphicFramePr>
            <a:graphicFrameLocks noChangeAspect="1"/>
          </p:cNvGraphicFramePr>
          <p:nvPr/>
        </p:nvGraphicFramePr>
        <p:xfrm>
          <a:off x="1847850" y="2565400"/>
          <a:ext cx="38703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628775" imgH="333375" progId="Equation.3">
                  <p:embed/>
                </p:oleObj>
              </mc:Choice>
              <mc:Fallback>
                <p:oleObj name="" r:id="rId3" imgW="1628775" imgH="333375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47850" y="2565400"/>
                        <a:ext cx="3870325" cy="809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91" name="Rectangle 7"/>
          <p:cNvSpPr/>
          <p:nvPr/>
        </p:nvSpPr>
        <p:spPr>
          <a:xfrm>
            <a:off x="1703388" y="4292600"/>
            <a:ext cx="8424862" cy="755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　　对电路断开</a:t>
            </a:r>
            <a:r>
              <a:rPr lang="en-US" altLang="zh-CN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C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，令内部独立源为零，并外加电压源</a:t>
            </a:r>
            <a:r>
              <a:rPr lang="en-US" altLang="zh-CN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u</a:t>
            </a:r>
            <a:r>
              <a:rPr lang="en-US" altLang="zh-CN" sz="1600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s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，可求得戴维南等效电路的电阻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graphicFrame>
        <p:nvGraphicFramePr>
          <p:cNvPr id="272392" name="Object 8"/>
          <p:cNvGraphicFramePr>
            <a:graphicFrameLocks noChangeAspect="1"/>
          </p:cNvGraphicFramePr>
          <p:nvPr/>
        </p:nvGraphicFramePr>
        <p:xfrm>
          <a:off x="5483225" y="692150"/>
          <a:ext cx="5184775" cy="262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5172075" imgH="2609850" progId="Visio.Drawing.6">
                  <p:embed/>
                </p:oleObj>
              </mc:Choice>
              <mc:Fallback>
                <p:oleObj name="" r:id="rId5" imgW="5172075" imgH="2609850" progId="Visio.Drawing.6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83225" y="692150"/>
                        <a:ext cx="5184775" cy="2624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3" name="Object 9"/>
          <p:cNvGraphicFramePr>
            <a:graphicFrameLocks noChangeAspect="1"/>
          </p:cNvGraphicFramePr>
          <p:nvPr/>
        </p:nvGraphicFramePr>
        <p:xfrm>
          <a:off x="6019800" y="836613"/>
          <a:ext cx="464820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4667250" imgH="2609850" progId="Visio.Drawing.6">
                  <p:embed/>
                </p:oleObj>
              </mc:Choice>
              <mc:Fallback>
                <p:oleObj name="" r:id="rId7" imgW="4667250" imgH="2609850" progId="Visio.Drawing.6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19800" y="836613"/>
                        <a:ext cx="4648200" cy="2628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4" name="Object 10"/>
          <p:cNvGraphicFramePr>
            <a:graphicFrameLocks noChangeAspect="1"/>
          </p:cNvGraphicFramePr>
          <p:nvPr/>
        </p:nvGraphicFramePr>
        <p:xfrm>
          <a:off x="2424113" y="5516563"/>
          <a:ext cx="192881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800100" imgH="476250" progId="Equation.3">
                  <p:embed/>
                </p:oleObj>
              </mc:Choice>
              <mc:Fallback>
                <p:oleObj name="" r:id="rId9" imgW="800100" imgH="47625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5516563"/>
                        <a:ext cx="1928812" cy="1143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5" name="Object 11"/>
          <p:cNvGraphicFramePr>
            <a:graphicFrameLocks noChangeAspect="1"/>
          </p:cNvGraphicFramePr>
          <p:nvPr/>
        </p:nvGraphicFramePr>
        <p:xfrm>
          <a:off x="4729163" y="5589588"/>
          <a:ext cx="454977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905000" imgH="381000" progId="Equation.3">
                  <p:embed/>
                </p:oleObj>
              </mc:Choice>
              <mc:Fallback>
                <p:oleObj name="" r:id="rId11" imgW="1905000" imgH="3810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29163" y="5589588"/>
                        <a:ext cx="4549775" cy="931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96" name="Text Box 12"/>
          <p:cNvSpPr txBox="1"/>
          <p:nvPr/>
        </p:nvSpPr>
        <p:spPr>
          <a:xfrm>
            <a:off x="1992313" y="3644900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初始条件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272397" name="Object 13"/>
          <p:cNvGraphicFramePr>
            <a:graphicFrameLocks noChangeAspect="1"/>
          </p:cNvGraphicFramePr>
          <p:nvPr/>
        </p:nvGraphicFramePr>
        <p:xfrm>
          <a:off x="3698875" y="3644900"/>
          <a:ext cx="19859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3" imgW="790575" imgH="219075" progId="Equation.3">
                  <p:embed/>
                </p:oleObj>
              </mc:Choice>
              <mc:Fallback>
                <p:oleObj name="" r:id="rId13" imgW="790575" imgH="219075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98875" y="3644900"/>
                        <a:ext cx="1985963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2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2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2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7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8" dur="500"/>
                                        <p:tgtEl>
                                          <p:spTgt spid="272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7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7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27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7" grpId="0"/>
      <p:bldP spid="272389" grpId="0"/>
      <p:bldP spid="272391" grpId="0"/>
      <p:bldP spid="27239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410" name="Object 2"/>
          <p:cNvGraphicFramePr>
            <a:graphicFrameLocks noChangeAspect="1"/>
          </p:cNvGraphicFramePr>
          <p:nvPr/>
        </p:nvGraphicFramePr>
        <p:xfrm>
          <a:off x="3503613" y="1056323"/>
          <a:ext cx="36766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543050" imgH="219075" progId="Equation.3">
                  <p:embed/>
                </p:oleObj>
              </mc:Choice>
              <mc:Fallback>
                <p:oleObj name="" r:id="rId1" imgW="1543050" imgH="219075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03613" y="1056323"/>
                        <a:ext cx="3676650" cy="541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1" name="Text Box 3"/>
          <p:cNvSpPr txBox="1"/>
          <p:nvPr/>
        </p:nvSpPr>
        <p:spPr>
          <a:xfrm>
            <a:off x="1919288" y="984885"/>
            <a:ext cx="2232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所以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273412" name="Object 4"/>
          <p:cNvGraphicFramePr>
            <a:graphicFrameLocks noChangeAspect="1"/>
          </p:cNvGraphicFramePr>
          <p:nvPr/>
        </p:nvGraphicFramePr>
        <p:xfrm>
          <a:off x="3216275" y="1913573"/>
          <a:ext cx="467995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2133600" imgH="342900" progId="Equation.3">
                  <p:embed/>
                </p:oleObj>
              </mc:Choice>
              <mc:Fallback>
                <p:oleObj name="" r:id="rId3" imgW="2133600" imgH="3429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6275" y="1913573"/>
                        <a:ext cx="4679950" cy="77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3" name="Object 5"/>
          <p:cNvGraphicFramePr>
            <a:graphicFrameLocks noChangeAspect="1"/>
          </p:cNvGraphicFramePr>
          <p:nvPr/>
        </p:nvGraphicFramePr>
        <p:xfrm>
          <a:off x="3287713" y="2927985"/>
          <a:ext cx="5040312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2533650" imgH="381000" progId="Equation.3">
                  <p:embed/>
                </p:oleObj>
              </mc:Choice>
              <mc:Fallback>
                <p:oleObj name="" r:id="rId5" imgW="2533650" imgH="3810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7713" y="2927985"/>
                        <a:ext cx="5040312" cy="773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4" name="Text Box 6"/>
          <p:cNvSpPr txBox="1"/>
          <p:nvPr/>
        </p:nvSpPr>
        <p:spPr>
          <a:xfrm>
            <a:off x="1919288" y="2135823"/>
            <a:ext cx="6477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Verdana" panose="020B0804030504040204" pitchFamily="34" charset="0"/>
                <a:ea typeface="仿宋_GB2312" pitchFamily="49" charset="-122"/>
              </a:rPr>
              <a:t>则</a:t>
            </a:r>
            <a:endParaRPr lang="zh-CN" altLang="en-US" b="1" dirty="0">
              <a:solidFill>
                <a:srgbClr val="FFFF00"/>
              </a:solidFill>
              <a:latin typeface="Verdana" panose="020B080403050404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7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1" grpId="0"/>
      <p:bldP spid="2734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/>
          <p:cNvSpPr txBox="1"/>
          <p:nvPr/>
        </p:nvSpPr>
        <p:spPr>
          <a:xfrm>
            <a:off x="2133600" y="622300"/>
            <a:ext cx="4249738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2.</a:t>
            </a:r>
            <a:r>
              <a:rPr lang="en-US" altLang="zh-CN" sz="2800" b="1" i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RL</a:t>
            </a:r>
            <a:r>
              <a:rPr lang="zh-CN" altLang="zh-CN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电路的零输入响应</a:t>
            </a:r>
            <a:endParaRPr lang="zh-CN" altLang="en-US" sz="28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09653" name="Object 85"/>
          <p:cNvGraphicFramePr>
            <a:graphicFrameLocks noChangeAspect="1"/>
          </p:cNvGraphicFramePr>
          <p:nvPr/>
        </p:nvGraphicFramePr>
        <p:xfrm>
          <a:off x="1919288" y="1374775"/>
          <a:ext cx="4608512" cy="243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438400" imgH="1095375" progId="Paint.Picture">
                  <p:embed/>
                </p:oleObj>
              </mc:Choice>
              <mc:Fallback>
                <p:oleObj name="" r:id="rId1" imgW="2438400" imgH="1095375" progId="Paint.Picture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19288" y="1374775"/>
                        <a:ext cx="4608512" cy="2430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54" name="Rectangle 86"/>
          <p:cNvSpPr/>
          <p:nvPr/>
        </p:nvSpPr>
        <p:spPr>
          <a:xfrm>
            <a:off x="6959600" y="1158875"/>
            <a:ext cx="25923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= 0 ,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换路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; </a:t>
            </a:r>
            <a:endParaRPr lang="en-US" altLang="zh-CN" sz="2800" b="1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09655" name="Rectangle 87"/>
          <p:cNvSpPr/>
          <p:nvPr/>
        </p:nvSpPr>
        <p:spPr>
          <a:xfrm>
            <a:off x="6919913" y="1735138"/>
            <a:ext cx="3352800" cy="1038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t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&lt;0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2800" b="1" baseline="-25000" dirty="0"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与 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b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端相接，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2800" b="1" baseline="-25000" dirty="0"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打开，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L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通电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;</a:t>
            </a:r>
            <a:r>
              <a:rPr lang="en-US" altLang="zh-CN" dirty="0">
                <a:latin typeface="Times New Roman" panose="02020503050405090304" pitchFamily="18" charset="0"/>
              </a:rPr>
              <a:t> </a:t>
            </a:r>
            <a:endParaRPr lang="en-US" altLang="zh-CN" dirty="0">
              <a:latin typeface="Times New Roman" panose="02020503050405090304" pitchFamily="18" charset="0"/>
            </a:endParaRPr>
          </a:p>
        </p:txBody>
      </p:sp>
      <p:sp>
        <p:nvSpPr>
          <p:cNvPr id="109656" name="Rectangle 88"/>
          <p:cNvSpPr/>
          <p:nvPr/>
        </p:nvSpPr>
        <p:spPr>
          <a:xfrm>
            <a:off x="6935788" y="2790825"/>
            <a:ext cx="3048000" cy="10388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t 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&gt;0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2800" b="1" baseline="-25000" dirty="0"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投向 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c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端，</a:t>
            </a:r>
            <a:r>
              <a:rPr lang="en-US" altLang="zh-CN" sz="2800" b="1" i="1" dirty="0">
                <a:latin typeface="仿宋_GB2312" pitchFamily="49" charset="-122"/>
                <a:ea typeface="仿宋_GB2312" pitchFamily="49" charset="-122"/>
              </a:rPr>
              <a:t>S</a:t>
            </a:r>
            <a:r>
              <a:rPr lang="en-US" altLang="zh-CN" sz="2800" b="1" baseline="-25000" dirty="0"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同时闭合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. </a:t>
            </a:r>
            <a:endParaRPr lang="en-US" altLang="zh-CN" sz="2800" b="1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09657" name="Text Box 89"/>
          <p:cNvSpPr txBox="1"/>
          <p:nvPr/>
        </p:nvSpPr>
        <p:spPr>
          <a:xfrm>
            <a:off x="2209800" y="4327525"/>
            <a:ext cx="4462463" cy="52197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电路的微分方程及其解为</a:t>
            </a:r>
            <a:endParaRPr lang="zh-CN" altLang="en-US" sz="2800" b="1" dirty="0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09658" name="Object 90"/>
          <p:cNvGraphicFramePr>
            <a:graphicFrameLocks noChangeAspect="1"/>
          </p:cNvGraphicFramePr>
          <p:nvPr/>
        </p:nvGraphicFramePr>
        <p:xfrm>
          <a:off x="1992313" y="5045393"/>
          <a:ext cx="8181975" cy="163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2921000" imgH="635000" progId="Equation.DSMT4">
                  <p:embed/>
                </p:oleObj>
              </mc:Choice>
              <mc:Fallback>
                <p:oleObj name="" r:id="rId3" imgW="2921000" imgH="635000" progId="Equation.DSMT4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2313" y="5045393"/>
                        <a:ext cx="8181975" cy="1636712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9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9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9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9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 bldLvl="0" animBg="1"/>
      <p:bldP spid="109654" grpId="0"/>
      <p:bldP spid="109655" grpId="0"/>
      <p:bldP spid="109656" grpId="0"/>
      <p:bldP spid="1096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/>
          <p:nvPr/>
        </p:nvSpPr>
        <p:spPr>
          <a:xfrm>
            <a:off x="6194108" y="790575"/>
            <a:ext cx="3340735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未动作前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，电路处于稳定状态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0963" name="Text Box 3"/>
          <p:cNvSpPr txBox="1"/>
          <p:nvPr/>
        </p:nvSpPr>
        <p:spPr>
          <a:xfrm>
            <a:off x="6242209" y="3409474"/>
            <a:ext cx="26206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,   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</a:t>
            </a:r>
            <a:endParaRPr lang="en-US" altLang="zh-CN" sz="3200" b="1" dirty="0">
              <a:solidFill>
                <a:schemeClr val="tx1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40964" name="Text Box 4"/>
          <p:cNvSpPr txBox="1"/>
          <p:nvPr/>
        </p:nvSpPr>
        <p:spPr>
          <a:xfrm>
            <a:off x="6313805" y="1536224"/>
            <a:ext cx="280606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 0,   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503050405090304" pitchFamily="18" charset="0"/>
              </a:rPr>
              <a:t>=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503050405090304" pitchFamily="18" charset="0"/>
              </a:rPr>
              <a:t>s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503050405090304" pitchFamily="18" charset="0"/>
              </a:rPr>
              <a:t>/R</a:t>
            </a:r>
            <a:endParaRPr lang="en-US" altLang="zh-CN" sz="3200" b="1" i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0965" name="Text Box 5"/>
          <p:cNvSpPr txBox="1"/>
          <p:nvPr/>
        </p:nvSpPr>
        <p:spPr>
          <a:xfrm>
            <a:off x="5951538" y="2590800"/>
            <a:ext cx="2303462" cy="3683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断开瞬间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270" name="Text Box 6"/>
          <p:cNvSpPr txBox="1"/>
          <p:nvPr/>
        </p:nvSpPr>
        <p:spPr>
          <a:xfrm>
            <a:off x="3010535" y="6363970"/>
            <a:ext cx="309880" cy="27051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zh-CN" b="1" baseline="-25000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40967" name="Group 7"/>
          <p:cNvGrpSpPr/>
          <p:nvPr/>
        </p:nvGrpSpPr>
        <p:grpSpPr>
          <a:xfrm>
            <a:off x="2103438" y="3625163"/>
            <a:ext cx="3581400" cy="1986650"/>
            <a:chOff x="274" y="299"/>
            <a:chExt cx="2256" cy="1251"/>
          </a:xfrm>
        </p:grpSpPr>
        <p:sp>
          <p:nvSpPr>
            <p:cNvPr id="11299" name="Text Box 8"/>
            <p:cNvSpPr txBox="1"/>
            <p:nvPr/>
          </p:nvSpPr>
          <p:spPr>
            <a:xfrm>
              <a:off x="935" y="937"/>
              <a:ext cx="227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K</a:t>
              </a:r>
              <a:endParaRPr lang="en-US" altLang="zh-CN" sz="18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1300" name="Group 9"/>
            <p:cNvGrpSpPr/>
            <p:nvPr/>
          </p:nvGrpSpPr>
          <p:grpSpPr>
            <a:xfrm>
              <a:off x="1755" y="731"/>
              <a:ext cx="363" cy="776"/>
              <a:chOff x="1576" y="1311"/>
              <a:chExt cx="251" cy="542"/>
            </a:xfrm>
          </p:grpSpPr>
          <p:grpSp>
            <p:nvGrpSpPr>
              <p:cNvPr id="11320" name="Group 10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11322" name="Text Box 11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1323" name="Text Box 12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11321" name="Text Box 13"/>
              <p:cNvSpPr txBox="1"/>
              <p:nvPr/>
            </p:nvSpPr>
            <p:spPr>
              <a:xfrm>
                <a:off x="1576" y="1455"/>
                <a:ext cx="251" cy="23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301" name="Text Box 14"/>
            <p:cNvSpPr txBox="1"/>
            <p:nvPr/>
          </p:nvSpPr>
          <p:spPr>
            <a:xfrm>
              <a:off x="274" y="1005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i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302" name="Line 15"/>
            <p:cNvSpPr/>
            <p:nvPr/>
          </p:nvSpPr>
          <p:spPr>
            <a:xfrm>
              <a:off x="726" y="709"/>
              <a:ext cx="41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Line 16"/>
            <p:cNvSpPr/>
            <p:nvPr/>
          </p:nvSpPr>
          <p:spPr>
            <a:xfrm>
              <a:off x="726" y="1534"/>
              <a:ext cx="145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Line 17"/>
            <p:cNvSpPr/>
            <p:nvPr/>
          </p:nvSpPr>
          <p:spPr>
            <a:xfrm flipH="1">
              <a:off x="1350" y="709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Line 18"/>
            <p:cNvSpPr/>
            <p:nvPr/>
          </p:nvSpPr>
          <p:spPr>
            <a:xfrm>
              <a:off x="587" y="1122"/>
              <a:ext cx="27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19"/>
            <p:cNvSpPr/>
            <p:nvPr/>
          </p:nvSpPr>
          <p:spPr>
            <a:xfrm>
              <a:off x="656" y="1190"/>
              <a:ext cx="13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Line 20"/>
            <p:cNvSpPr/>
            <p:nvPr/>
          </p:nvSpPr>
          <p:spPr>
            <a:xfrm flipV="1">
              <a:off x="726" y="1190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21"/>
            <p:cNvSpPr/>
            <p:nvPr/>
          </p:nvSpPr>
          <p:spPr>
            <a:xfrm>
              <a:off x="726" y="709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309" name="Group 22"/>
            <p:cNvGrpSpPr/>
            <p:nvPr/>
          </p:nvGrpSpPr>
          <p:grpSpPr>
            <a:xfrm>
              <a:off x="1558" y="641"/>
              <a:ext cx="417" cy="388"/>
              <a:chOff x="1488" y="2832"/>
              <a:chExt cx="288" cy="272"/>
            </a:xfrm>
          </p:grpSpPr>
          <p:sp>
            <p:nvSpPr>
              <p:cNvPr id="11318" name="Text Box 23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319" name="Rectangle 24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310" name="Text Box 25"/>
            <p:cNvSpPr txBox="1"/>
            <p:nvPr/>
          </p:nvSpPr>
          <p:spPr>
            <a:xfrm>
              <a:off x="2327" y="1073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1311" name="Group 26"/>
            <p:cNvGrpSpPr/>
            <p:nvPr/>
          </p:nvGrpSpPr>
          <p:grpSpPr>
            <a:xfrm>
              <a:off x="2013" y="299"/>
              <a:ext cx="239" cy="342"/>
              <a:chOff x="1803" y="2593"/>
              <a:chExt cx="165" cy="239"/>
            </a:xfrm>
          </p:grpSpPr>
          <p:sp>
            <p:nvSpPr>
              <p:cNvPr id="11316" name="Text Box 27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317" name="Line 28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12" name="Line 29"/>
            <p:cNvSpPr/>
            <p:nvPr/>
          </p:nvSpPr>
          <p:spPr>
            <a:xfrm flipH="1">
              <a:off x="1003" y="709"/>
              <a:ext cx="347" cy="13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Line 30"/>
            <p:cNvSpPr/>
            <p:nvPr/>
          </p:nvSpPr>
          <p:spPr>
            <a:xfrm flipH="1" flipV="1">
              <a:off x="1072" y="846"/>
              <a:ext cx="70" cy="207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14" name="Object 31"/>
            <p:cNvGraphicFramePr>
              <a:graphicFrameLocks noChangeAspect="1"/>
            </p:cNvGraphicFramePr>
            <p:nvPr/>
          </p:nvGraphicFramePr>
          <p:xfrm>
            <a:off x="2148" y="689"/>
            <a:ext cx="16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" name="" r:id="rId1" imgW="114300" imgH="590550" progId="Visio.Drawing.6">
                    <p:embed/>
                  </p:oleObj>
                </mc:Choice>
                <mc:Fallback>
                  <p:oleObj name="" r:id="rId1" imgW="114300" imgH="590550" progId="Visio.Drawing.6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48" y="689"/>
                          <a:ext cx="164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15" name="Line 32"/>
            <p:cNvSpPr/>
            <p:nvPr/>
          </p:nvSpPr>
          <p:spPr>
            <a:xfrm>
              <a:off x="2194" y="1369"/>
              <a:ext cx="0" cy="181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993" name="Group 33"/>
          <p:cNvGrpSpPr/>
          <p:nvPr/>
        </p:nvGrpSpPr>
        <p:grpSpPr>
          <a:xfrm>
            <a:off x="1887538" y="600975"/>
            <a:ext cx="3546475" cy="1961250"/>
            <a:chOff x="274" y="1615"/>
            <a:chExt cx="2234" cy="1235"/>
          </a:xfrm>
        </p:grpSpPr>
        <p:grpSp>
          <p:nvGrpSpPr>
            <p:cNvPr id="11275" name="Group 34"/>
            <p:cNvGrpSpPr/>
            <p:nvPr/>
          </p:nvGrpSpPr>
          <p:grpSpPr>
            <a:xfrm>
              <a:off x="1700" y="2053"/>
              <a:ext cx="363" cy="776"/>
              <a:chOff x="1576" y="1311"/>
              <a:chExt cx="251" cy="542"/>
            </a:xfrm>
          </p:grpSpPr>
          <p:grpSp>
            <p:nvGrpSpPr>
              <p:cNvPr id="11295" name="Group 35"/>
              <p:cNvGrpSpPr/>
              <p:nvPr/>
            </p:nvGrpSpPr>
            <p:grpSpPr>
              <a:xfrm>
                <a:off x="1676" y="1311"/>
                <a:ext cx="136" cy="542"/>
                <a:chOff x="1676" y="1311"/>
                <a:chExt cx="136" cy="542"/>
              </a:xfrm>
            </p:grpSpPr>
            <p:sp>
              <p:nvSpPr>
                <p:cNvPr id="11297" name="Text Box 36"/>
                <p:cNvSpPr txBox="1"/>
                <p:nvPr/>
              </p:nvSpPr>
              <p:spPr>
                <a:xfrm>
                  <a:off x="1676" y="1311"/>
                  <a:ext cx="136" cy="16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11298" name="Text Box 37"/>
                <p:cNvSpPr txBox="1"/>
                <p:nvPr/>
              </p:nvSpPr>
              <p:spPr>
                <a:xfrm>
                  <a:off x="1676" y="1697"/>
                  <a:ext cx="121" cy="156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11296" name="Text Box 38"/>
              <p:cNvSpPr txBox="1"/>
              <p:nvPr/>
            </p:nvSpPr>
            <p:spPr>
              <a:xfrm>
                <a:off x="1576" y="1445"/>
                <a:ext cx="251" cy="25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baseline="-25000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276" name="Text Box 39"/>
            <p:cNvSpPr txBox="1"/>
            <p:nvPr/>
          </p:nvSpPr>
          <p:spPr>
            <a:xfrm>
              <a:off x="274" y="2321"/>
              <a:ext cx="256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</a:t>
              </a:r>
              <a:endParaRPr lang="en-US" altLang="zh-CN" b="1" baseline="-250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77" name="Line 40"/>
            <p:cNvSpPr/>
            <p:nvPr/>
          </p:nvSpPr>
          <p:spPr>
            <a:xfrm>
              <a:off x="726" y="2025"/>
              <a:ext cx="41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Line 41"/>
            <p:cNvSpPr/>
            <p:nvPr/>
          </p:nvSpPr>
          <p:spPr>
            <a:xfrm>
              <a:off x="726" y="2850"/>
              <a:ext cx="145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Line 42"/>
            <p:cNvSpPr/>
            <p:nvPr/>
          </p:nvSpPr>
          <p:spPr>
            <a:xfrm flipH="1">
              <a:off x="1350" y="2025"/>
              <a:ext cx="83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Line 43"/>
            <p:cNvSpPr/>
            <p:nvPr/>
          </p:nvSpPr>
          <p:spPr>
            <a:xfrm>
              <a:off x="587" y="2438"/>
              <a:ext cx="278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Line 44"/>
            <p:cNvSpPr/>
            <p:nvPr/>
          </p:nvSpPr>
          <p:spPr>
            <a:xfrm>
              <a:off x="656" y="2506"/>
              <a:ext cx="13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Line 45"/>
            <p:cNvSpPr/>
            <p:nvPr/>
          </p:nvSpPr>
          <p:spPr>
            <a:xfrm flipV="1">
              <a:off x="726" y="2506"/>
              <a:ext cx="0" cy="3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Line 46"/>
            <p:cNvSpPr/>
            <p:nvPr/>
          </p:nvSpPr>
          <p:spPr>
            <a:xfrm>
              <a:off x="726" y="2025"/>
              <a:ext cx="0" cy="41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84" name="Group 47"/>
            <p:cNvGrpSpPr/>
            <p:nvPr/>
          </p:nvGrpSpPr>
          <p:grpSpPr>
            <a:xfrm>
              <a:off x="1558" y="1957"/>
              <a:ext cx="417" cy="388"/>
              <a:chOff x="1488" y="2832"/>
              <a:chExt cx="288" cy="272"/>
            </a:xfrm>
          </p:grpSpPr>
          <p:sp>
            <p:nvSpPr>
              <p:cNvPr id="11293" name="Text Box 48"/>
              <p:cNvSpPr txBox="1"/>
              <p:nvPr/>
            </p:nvSpPr>
            <p:spPr>
              <a:xfrm>
                <a:off x="1488" y="2942"/>
                <a:ext cx="146" cy="1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294" name="Rectangle 49"/>
              <p:cNvSpPr/>
              <p:nvPr/>
            </p:nvSpPr>
            <p:spPr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FF9900"/>
              </a:solidFill>
              <a:ln w="2857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11285" name="Text Box 50"/>
            <p:cNvSpPr txBox="1"/>
            <p:nvPr/>
          </p:nvSpPr>
          <p:spPr>
            <a:xfrm>
              <a:off x="2305" y="2279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i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11286" name="Group 51"/>
            <p:cNvGrpSpPr/>
            <p:nvPr/>
          </p:nvGrpSpPr>
          <p:grpSpPr>
            <a:xfrm>
              <a:off x="2013" y="1615"/>
              <a:ext cx="239" cy="342"/>
              <a:chOff x="1803" y="2593"/>
              <a:chExt cx="165" cy="239"/>
            </a:xfrm>
          </p:grpSpPr>
          <p:sp>
            <p:nvSpPr>
              <p:cNvPr id="11291" name="Text Box 52"/>
              <p:cNvSpPr txBox="1"/>
              <p:nvPr/>
            </p:nvSpPr>
            <p:spPr>
              <a:xfrm>
                <a:off x="1803" y="2593"/>
                <a:ext cx="123" cy="22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800" b="1" i="1" dirty="0">
                    <a:solidFill>
                      <a:schemeClr val="tx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11292" name="Line 53"/>
              <p:cNvSpPr/>
              <p:nvPr/>
            </p:nvSpPr>
            <p:spPr>
              <a:xfrm>
                <a:off x="1824" y="283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287" name="Text Box 54"/>
            <p:cNvSpPr txBox="1"/>
            <p:nvPr/>
          </p:nvSpPr>
          <p:spPr>
            <a:xfrm>
              <a:off x="755" y="1716"/>
              <a:ext cx="776" cy="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(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t </a:t>
              </a:r>
              <a:r>
                <a:rPr lang="en-US" altLang="zh-CN" sz="2800" b="1" i="1" dirty="0">
                  <a:solidFill>
                    <a:schemeClr val="tx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→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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)</a:t>
              </a:r>
              <a:endParaRPr lang="en-US" altLang="zh-CN" sz="28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1288" name="Line 55"/>
            <p:cNvSpPr/>
            <p:nvPr/>
          </p:nvSpPr>
          <p:spPr>
            <a:xfrm>
              <a:off x="1065" y="2024"/>
              <a:ext cx="363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89" name="Object 56"/>
            <p:cNvGraphicFramePr>
              <a:graphicFrameLocks noChangeAspect="1"/>
            </p:cNvGraphicFramePr>
            <p:nvPr/>
          </p:nvGraphicFramePr>
          <p:xfrm>
            <a:off x="2154" y="1979"/>
            <a:ext cx="16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3" imgW="114300" imgH="590550" progId="Visio.Drawing.6">
                    <p:embed/>
                  </p:oleObj>
                </mc:Choice>
                <mc:Fallback>
                  <p:oleObj name="" r:id="rId3" imgW="114300" imgH="590550" progId="Visio.Drawing.6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54" y="1979"/>
                          <a:ext cx="164" cy="8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0" name="Line 57"/>
            <p:cNvSpPr/>
            <p:nvPr/>
          </p:nvSpPr>
          <p:spPr>
            <a:xfrm>
              <a:off x="2200" y="2704"/>
              <a:ext cx="0" cy="13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18" name="AutoShape 58"/>
          <p:cNvSpPr/>
          <p:nvPr/>
        </p:nvSpPr>
        <p:spPr>
          <a:xfrm>
            <a:off x="3432175" y="3986213"/>
            <a:ext cx="431800" cy="433387"/>
          </a:xfrm>
          <a:prstGeom prst="irregularSeal1">
            <a:avLst/>
          </a:prstGeom>
          <a:gradFill rotWithShape="1">
            <a:gsLst>
              <a:gs pos="0">
                <a:srgbClr val="FFFF00"/>
              </a:gs>
              <a:gs pos="100000">
                <a:srgbClr val="FF3300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  <p:sp>
        <p:nvSpPr>
          <p:cNvPr id="41019" name="Text Box 59"/>
          <p:cNvSpPr txBox="1"/>
          <p:nvPr/>
        </p:nvSpPr>
        <p:spPr>
          <a:xfrm>
            <a:off x="6456363" y="4939983"/>
            <a:ext cx="2735262" cy="64516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latin typeface="Times New Roman" panose="02020503050405090304" pitchFamily="18" charset="0"/>
              </a:rPr>
              <a:t>注意工程实际中的过电压过电流现象</a:t>
            </a:r>
            <a:endParaRPr lang="zh-CN" altLang="en-US" b="1" dirty="0">
              <a:solidFill>
                <a:schemeClr val="tx1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410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bldLvl="0" animBg="1"/>
      <p:bldP spid="40963" grpId="0"/>
      <p:bldP spid="40964" grpId="0"/>
      <p:bldP spid="40965" grpId="0" bldLvl="0" animBg="1"/>
      <p:bldP spid="41019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9" name="Text Box 7"/>
          <p:cNvSpPr txBox="1"/>
          <p:nvPr/>
        </p:nvSpPr>
        <p:spPr>
          <a:xfrm>
            <a:off x="2063750" y="4215924"/>
            <a:ext cx="225806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代入初始值  </a:t>
            </a:r>
            <a:r>
              <a:rPr lang="en-US" altLang="zh-CN" sz="3200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b="1" i="1" baseline="30000" dirty="0">
                <a:solidFill>
                  <a:srgbClr val="FFFF00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)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= 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b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0</a:t>
            </a:r>
            <a:endParaRPr lang="en-US" altLang="zh-CN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110600" name="Text Box 8"/>
          <p:cNvSpPr txBox="1"/>
          <p:nvPr/>
        </p:nvSpPr>
        <p:spPr>
          <a:xfrm>
            <a:off x="6392863" y="4216559"/>
            <a:ext cx="19208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A=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2800" b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110647" name="Object 55"/>
          <p:cNvGraphicFramePr>
            <a:graphicFrameLocks noChangeAspect="1"/>
          </p:cNvGraphicFramePr>
          <p:nvPr/>
        </p:nvGraphicFramePr>
        <p:xfrm>
          <a:off x="2166938" y="2768600"/>
          <a:ext cx="6305550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038350" imgH="323850" progId="Equation.DSMT4">
                  <p:embed/>
                </p:oleObj>
              </mc:Choice>
              <mc:Fallback>
                <p:oleObj name="" r:id="rId1" imgW="2038350" imgH="323850" progId="Equation.DSMT4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66938" y="2768600"/>
                        <a:ext cx="6305550" cy="1020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48" name="Object 56"/>
          <p:cNvGraphicFramePr>
            <a:graphicFrameLocks noChangeAspect="1"/>
          </p:cNvGraphicFramePr>
          <p:nvPr/>
        </p:nvGraphicFramePr>
        <p:xfrm>
          <a:off x="2927350" y="5024438"/>
          <a:ext cx="54070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2057400" imgH="342900" progId="Equation.3">
                  <p:embed/>
                </p:oleObj>
              </mc:Choice>
              <mc:Fallback>
                <p:oleObj name="" r:id="rId3" imgW="2057400" imgH="3429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27350" y="5024438"/>
                        <a:ext cx="5407025" cy="925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49" name="AutoShape 57"/>
          <p:cNvSpPr/>
          <p:nvPr/>
        </p:nvSpPr>
        <p:spPr>
          <a:xfrm>
            <a:off x="5303838" y="4433888"/>
            <a:ext cx="649287" cy="215900"/>
          </a:xfrm>
          <a:prstGeom prst="rightArrow">
            <a:avLst>
              <a:gd name="adj1" fmla="val 50000"/>
              <a:gd name="adj2" fmla="val 75183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aphicFrame>
        <p:nvGraphicFramePr>
          <p:cNvPr id="110678" name="Object 86"/>
          <p:cNvGraphicFramePr>
            <a:graphicFrameLocks noChangeAspect="1"/>
          </p:cNvGraphicFramePr>
          <p:nvPr/>
        </p:nvGraphicFramePr>
        <p:xfrm>
          <a:off x="2135188" y="840423"/>
          <a:ext cx="7056437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2984500" imgH="660400" progId="Equation.DSMT4">
                  <p:embed/>
                </p:oleObj>
              </mc:Choice>
              <mc:Fallback>
                <p:oleObj name="" r:id="rId5" imgW="2984500" imgH="6604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5188" y="840423"/>
                        <a:ext cx="7056437" cy="1436687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0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1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1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0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9" grpId="0" build="p"/>
      <p:bldP spid="110600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5735638" y="882015"/>
          <a:ext cx="4652962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847850" imgH="419100" progId="Equation.3">
                  <p:embed/>
                </p:oleObj>
              </mc:Choice>
              <mc:Fallback>
                <p:oleObj name="" r:id="rId1" imgW="1847850" imgH="4191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35638" y="882015"/>
                        <a:ext cx="4652962" cy="103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1" name="Object 3"/>
          <p:cNvGraphicFramePr>
            <a:graphicFrameLocks noChangeAspect="1"/>
          </p:cNvGraphicFramePr>
          <p:nvPr/>
        </p:nvGraphicFramePr>
        <p:xfrm>
          <a:off x="2143125" y="899478"/>
          <a:ext cx="33353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323975" imgH="333375" progId="Equation.DSMT4">
                  <p:embed/>
                </p:oleObj>
              </mc:Choice>
              <mc:Fallback>
                <p:oleObj name="" r:id="rId3" imgW="1323975" imgH="333375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66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43125" y="899478"/>
                        <a:ext cx="3335338" cy="9017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00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852" name="Group 4"/>
          <p:cNvGrpSpPr/>
          <p:nvPr/>
        </p:nvGrpSpPr>
        <p:grpSpPr>
          <a:xfrm>
            <a:off x="6459538" y="3545840"/>
            <a:ext cx="2641600" cy="1820863"/>
            <a:chOff x="3560" y="1128"/>
            <a:chExt cx="1664" cy="952"/>
          </a:xfrm>
        </p:grpSpPr>
        <p:sp>
          <p:nvSpPr>
            <p:cNvPr id="76819" name="Line 5"/>
            <p:cNvSpPr/>
            <p:nvPr/>
          </p:nvSpPr>
          <p:spPr>
            <a:xfrm>
              <a:off x="3880" y="1504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0" name="Line 6"/>
            <p:cNvSpPr/>
            <p:nvPr/>
          </p:nvSpPr>
          <p:spPr>
            <a:xfrm flipV="1">
              <a:off x="4024" y="1264"/>
              <a:ext cx="0" cy="816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1" name="Freeform 7"/>
            <p:cNvSpPr/>
            <p:nvPr/>
          </p:nvSpPr>
          <p:spPr>
            <a:xfrm>
              <a:off x="4024" y="1552"/>
              <a:ext cx="912" cy="336"/>
            </a:xfrm>
            <a:custGeom>
              <a:avLst/>
              <a:gdLst/>
              <a:ahLst/>
              <a:cxnLst>
                <a:cxn ang="0">
                  <a:pos x="0" y="336"/>
                </a:cxn>
                <a:cxn ang="0">
                  <a:pos x="250" y="115"/>
                </a:cxn>
                <a:cxn ang="0">
                  <a:pos x="528" y="19"/>
                </a:cxn>
                <a:cxn ang="0">
                  <a:pos x="912" y="0"/>
                </a:cxn>
              </a:cxnLst>
              <a:rect l="0" t="0" r="0" b="0"/>
              <a:pathLst>
                <a:path w="912" h="336">
                  <a:moveTo>
                    <a:pt x="0" y="336"/>
                  </a:moveTo>
                  <a:cubicBezTo>
                    <a:pt x="42" y="299"/>
                    <a:pt x="162" y="168"/>
                    <a:pt x="250" y="115"/>
                  </a:cubicBezTo>
                  <a:cubicBezTo>
                    <a:pt x="338" y="62"/>
                    <a:pt x="418" y="38"/>
                    <a:pt x="528" y="19"/>
                  </a:cubicBezTo>
                  <a:cubicBezTo>
                    <a:pt x="638" y="0"/>
                    <a:pt x="832" y="4"/>
                    <a:pt x="912" y="0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2" name="Text Box 8"/>
            <p:cNvSpPr txBox="1"/>
            <p:nvPr/>
          </p:nvSpPr>
          <p:spPr>
            <a:xfrm>
              <a:off x="3560" y="1752"/>
              <a:ext cx="499" cy="27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-</a:t>
              </a: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23" name="Text Box 9"/>
            <p:cNvSpPr txBox="1"/>
            <p:nvPr/>
          </p:nvSpPr>
          <p:spPr>
            <a:xfrm>
              <a:off x="4050" y="1128"/>
              <a:ext cx="328" cy="27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24" name="Text Box 10"/>
            <p:cNvSpPr txBox="1"/>
            <p:nvPr/>
          </p:nvSpPr>
          <p:spPr>
            <a:xfrm>
              <a:off x="5040" y="1512"/>
              <a:ext cx="178" cy="27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25" name="Line 11"/>
            <p:cNvSpPr/>
            <p:nvPr/>
          </p:nvSpPr>
          <p:spPr>
            <a:xfrm>
              <a:off x="3845" y="1500"/>
              <a:ext cx="173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6" name="Line 12"/>
            <p:cNvSpPr/>
            <p:nvPr/>
          </p:nvSpPr>
          <p:spPr>
            <a:xfrm>
              <a:off x="4018" y="1500"/>
              <a:ext cx="0" cy="38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861" name="Group 13"/>
          <p:cNvGrpSpPr/>
          <p:nvPr/>
        </p:nvGrpSpPr>
        <p:grpSpPr>
          <a:xfrm>
            <a:off x="2495550" y="3688579"/>
            <a:ext cx="2471738" cy="1927498"/>
            <a:chOff x="3768" y="713"/>
            <a:chExt cx="1557" cy="1118"/>
          </a:xfrm>
        </p:grpSpPr>
        <p:sp>
          <p:nvSpPr>
            <p:cNvPr id="76811" name="Text Box 14"/>
            <p:cNvSpPr txBox="1"/>
            <p:nvPr/>
          </p:nvSpPr>
          <p:spPr>
            <a:xfrm>
              <a:off x="5147" y="1528"/>
              <a:ext cx="178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t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12" name="Line 15"/>
            <p:cNvSpPr/>
            <p:nvPr/>
          </p:nvSpPr>
          <p:spPr>
            <a:xfrm>
              <a:off x="3951" y="1536"/>
              <a:ext cx="1344" cy="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3" name="Line 16"/>
            <p:cNvSpPr/>
            <p:nvPr/>
          </p:nvSpPr>
          <p:spPr>
            <a:xfrm flipV="1">
              <a:off x="4143" y="816"/>
              <a:ext cx="0" cy="960"/>
            </a:xfrm>
            <a:prstGeom prst="line">
              <a:avLst/>
            </a:prstGeom>
            <a:ln w="38100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4" name="Freeform 17"/>
            <p:cNvSpPr/>
            <p:nvPr/>
          </p:nvSpPr>
          <p:spPr>
            <a:xfrm>
              <a:off x="4143" y="1056"/>
              <a:ext cx="1008" cy="4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240"/>
                </a:cxn>
                <a:cxn ang="0">
                  <a:pos x="672" y="384"/>
                </a:cxn>
                <a:cxn ang="0">
                  <a:pos x="1008" y="432"/>
                </a:cxn>
              </a:cxnLst>
              <a:rect l="0" t="0" r="0" b="0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5" name="Text Box 18"/>
            <p:cNvSpPr txBox="1"/>
            <p:nvPr/>
          </p:nvSpPr>
          <p:spPr>
            <a:xfrm>
              <a:off x="3768" y="762"/>
              <a:ext cx="354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16" name="Text Box 19"/>
            <p:cNvSpPr txBox="1"/>
            <p:nvPr/>
          </p:nvSpPr>
          <p:spPr>
            <a:xfrm>
              <a:off x="4192" y="713"/>
              <a:ext cx="266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17" name="Text Box 20"/>
            <p:cNvSpPr txBox="1"/>
            <p:nvPr/>
          </p:nvSpPr>
          <p:spPr>
            <a:xfrm>
              <a:off x="3943" y="1482"/>
              <a:ext cx="227" cy="30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0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6818" name="Line 21"/>
            <p:cNvSpPr/>
            <p:nvPr/>
          </p:nvSpPr>
          <p:spPr>
            <a:xfrm>
              <a:off x="3871" y="1056"/>
              <a:ext cx="305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8870" name="Text Box 22"/>
          <p:cNvSpPr txBox="1"/>
          <p:nvPr/>
        </p:nvSpPr>
        <p:spPr>
          <a:xfrm>
            <a:off x="2063750" y="2248853"/>
            <a:ext cx="3816350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</a:rPr>
              <a:t>从以上式子可以得出：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78871" name="AutoShape 23" descr="羊皮纸"/>
          <p:cNvSpPr/>
          <p:nvPr/>
        </p:nvSpPr>
        <p:spPr>
          <a:xfrm>
            <a:off x="5016500" y="3906203"/>
            <a:ext cx="936625" cy="936625"/>
          </a:xfrm>
          <a:prstGeom prst="wedgeRoundRectCallout">
            <a:avLst>
              <a:gd name="adj1" fmla="val -232713"/>
              <a:gd name="adj2" fmla="val 2375"/>
              <a:gd name="adj3" fmla="val 16667"/>
            </a:avLst>
          </a:prstGeom>
          <a:blipFill rotWithShape="1">
            <a:blip r:embed="rId5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连续函数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8872" name="AutoShape 24" descr="羊皮纸"/>
          <p:cNvSpPr/>
          <p:nvPr/>
        </p:nvSpPr>
        <p:spPr>
          <a:xfrm>
            <a:off x="9336088" y="4553903"/>
            <a:ext cx="936625" cy="576262"/>
          </a:xfrm>
          <a:prstGeom prst="wedgeRoundRectCallout">
            <a:avLst>
              <a:gd name="adj1" fmla="val -244407"/>
              <a:gd name="adj2" fmla="val 16944"/>
              <a:gd name="adj3" fmla="val 16667"/>
            </a:avLst>
          </a:prstGeom>
          <a:blipFill rotWithShape="1">
            <a:blip r:embed="rId5"/>
          </a:blipFill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000000"/>
                </a:solidFill>
                <a:latin typeface="Arial" panose="020B0604020202090204" pitchFamily="34" charset="0"/>
                <a:ea typeface="仿宋_GB2312" pitchFamily="49" charset="-122"/>
              </a:rPr>
              <a:t>跃变</a:t>
            </a:r>
            <a:endParaRPr lang="zh-CN" altLang="en-US" b="1" dirty="0">
              <a:solidFill>
                <a:srgbClr val="00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78873" name="Text Box 25"/>
          <p:cNvSpPr txBox="1"/>
          <p:nvPr/>
        </p:nvSpPr>
        <p:spPr>
          <a:xfrm>
            <a:off x="1992313" y="3014028"/>
            <a:ext cx="8208962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）电压、电流是随时间按同一指数规律衰减的函数；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8874" name="Text Box 26"/>
          <p:cNvSpPr txBox="1"/>
          <p:nvPr/>
        </p:nvSpPr>
        <p:spPr>
          <a:xfrm>
            <a:off x="1774825" y="6038215"/>
            <a:ext cx="860425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）响应与初始状态成线性关系，其衰减快慢与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L/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有关；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7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7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7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70" grpId="0" bldLvl="0" animBg="1"/>
      <p:bldP spid="78871" grpId="0" bldLvl="0" animBg="1"/>
      <p:bldP spid="78872" grpId="0" bldLvl="0" animBg="1"/>
      <p:bldP spid="78873" grpId="0"/>
      <p:bldP spid="7887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/>
          <p:nvPr/>
        </p:nvSpPr>
        <p:spPr>
          <a:xfrm>
            <a:off x="2811145" y="926465"/>
            <a:ext cx="41757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令 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= 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L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/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</a:t>
            </a:r>
            <a:r>
              <a:rPr lang="en-US" altLang="zh-CN" b="1" i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称为一阶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RL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电路时间常数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9875" name="Text Box 3"/>
          <p:cNvSpPr txBox="1"/>
          <p:nvPr/>
        </p:nvSpPr>
        <p:spPr>
          <a:xfrm>
            <a:off x="2640013" y="5702301"/>
            <a:ext cx="3979545" cy="95440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L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大 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W=Li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2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/2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起始能量大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/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R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小 </a:t>
            </a:r>
            <a:r>
              <a:rPr lang="zh-CN" altLang="en-US" sz="28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  <a:ea typeface="仿宋_GB2312" pitchFamily="49" charset="-122"/>
              </a:rPr>
              <a:t>P=Ri</a:t>
            </a:r>
            <a:r>
              <a:rPr lang="en-US" altLang="zh-CN" sz="2800" b="1" baseline="30000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2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放电过程消耗能量小</a:t>
            </a:r>
            <a:endParaRPr lang="zh-CN" altLang="en-US" b="1" i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79876" name="Group 4"/>
          <p:cNvGrpSpPr/>
          <p:nvPr/>
        </p:nvGrpSpPr>
        <p:grpSpPr>
          <a:xfrm>
            <a:off x="7612063" y="5865326"/>
            <a:ext cx="1220788" cy="647210"/>
            <a:chOff x="4064" y="2793"/>
            <a:chExt cx="769" cy="333"/>
          </a:xfrm>
        </p:grpSpPr>
        <p:sp>
          <p:nvSpPr>
            <p:cNvPr id="77838" name="AutoShape 5"/>
            <p:cNvSpPr/>
            <p:nvPr/>
          </p:nvSpPr>
          <p:spPr>
            <a:xfrm>
              <a:off x="4064" y="2873"/>
              <a:ext cx="223" cy="206"/>
            </a:xfrm>
            <a:prstGeom prst="rightBrace">
              <a:avLst>
                <a:gd name="adj1" fmla="val 70921"/>
                <a:gd name="adj2" fmla="val 5000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77839" name="Text Box 6"/>
            <p:cNvSpPr txBox="1"/>
            <p:nvPr/>
          </p:nvSpPr>
          <p:spPr>
            <a:xfrm>
              <a:off x="4287" y="2793"/>
              <a:ext cx="546" cy="3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放电慢</a:t>
              </a:r>
              <a:endPara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  <a:p>
              <a:pPr algn="ctr" eaLnBrk="1" hangingPunct="1"/>
              <a:r>
                <a:rPr lang="zh-CN" altLang="en-US" b="1" i="1" dirty="0">
                  <a:solidFill>
                    <a:srgbClr val="FFFF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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  <a:sym typeface="Symbol" panose="05050102010706020507" pitchFamily="18" charset="2"/>
                </a:rPr>
                <a:t>大</a:t>
              </a:r>
              <a:endPara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79879" name="Object 7"/>
          <p:cNvGraphicFramePr>
            <a:graphicFrameLocks noChangeAspect="1"/>
          </p:cNvGraphicFramePr>
          <p:nvPr/>
        </p:nvGraphicFramePr>
        <p:xfrm>
          <a:off x="2254250" y="1385253"/>
          <a:ext cx="66040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2695575" imgH="409575" progId="Equation.3">
                  <p:embed/>
                </p:oleObj>
              </mc:Choice>
              <mc:Fallback>
                <p:oleObj name="" r:id="rId1" imgW="2695575" imgH="409575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54250" y="1385253"/>
                        <a:ext cx="6604000" cy="1022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0" name="Text Box 8"/>
          <p:cNvSpPr txBox="1"/>
          <p:nvPr/>
        </p:nvSpPr>
        <p:spPr>
          <a:xfrm>
            <a:off x="2135188" y="4453255"/>
            <a:ext cx="3744912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大 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→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过渡过程时间长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9881" name="Text Box 9"/>
          <p:cNvSpPr txBox="1"/>
          <p:nvPr/>
        </p:nvSpPr>
        <p:spPr>
          <a:xfrm>
            <a:off x="6240463" y="4526280"/>
            <a:ext cx="3671887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小 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→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过渡过程时间短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sp>
        <p:nvSpPr>
          <p:cNvPr id="79882" name="Text Box 10"/>
          <p:cNvSpPr txBox="1"/>
          <p:nvPr/>
        </p:nvSpPr>
        <p:spPr>
          <a:xfrm>
            <a:off x="1992313" y="4985703"/>
            <a:ext cx="1871662" cy="52197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90204" pitchFamily="34" charset="0"/>
              </a:rPr>
              <a:t>物理含义</a:t>
            </a:r>
            <a:endParaRPr lang="zh-CN" altLang="en-US" sz="2800" b="1" dirty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79883" name="AutoShape 11"/>
          <p:cNvSpPr/>
          <p:nvPr/>
        </p:nvSpPr>
        <p:spPr>
          <a:xfrm>
            <a:off x="4224338" y="5130165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79884" name="Rectangle 12"/>
          <p:cNvSpPr/>
          <p:nvPr/>
        </p:nvSpPr>
        <p:spPr>
          <a:xfrm>
            <a:off x="3177858" y="3876993"/>
            <a:ext cx="5372735" cy="369570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时间常数 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的大小反映了电路过渡过程时间的长短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79885" name="Rectangle 13"/>
          <p:cNvSpPr/>
          <p:nvPr/>
        </p:nvSpPr>
        <p:spPr>
          <a:xfrm>
            <a:off x="3432969" y="2750979"/>
            <a:ext cx="1527175" cy="58483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  =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503050405090304" pitchFamily="18" charset="0"/>
                <a:sym typeface="Symbol" panose="05050102010706020507" pitchFamily="18" charset="2"/>
              </a:rPr>
              <a:t>L/R</a:t>
            </a:r>
            <a:endParaRPr lang="en-US" altLang="zh-CN" sz="3200" b="1" i="1" dirty="0">
              <a:solidFill>
                <a:srgbClr val="000000"/>
              </a:solidFill>
              <a:latin typeface="Times New Roman" panose="0202050305040509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79886" name="Object 14"/>
          <p:cNvGraphicFramePr>
            <a:graphicFrameLocks noChangeAspect="1"/>
          </p:cNvGraphicFramePr>
          <p:nvPr/>
        </p:nvGraphicFramePr>
        <p:xfrm>
          <a:off x="6024563" y="2537778"/>
          <a:ext cx="1871662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981075" imgH="400050" progId="Equation.3">
                  <p:embed/>
                </p:oleObj>
              </mc:Choice>
              <mc:Fallback>
                <p:oleObj name="" r:id="rId3" imgW="981075" imgH="40005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24563" y="2537778"/>
                        <a:ext cx="1871662" cy="1084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7" name="Rectangle 15"/>
          <p:cNvSpPr/>
          <p:nvPr/>
        </p:nvSpPr>
        <p:spPr>
          <a:xfrm>
            <a:off x="5016500" y="4987290"/>
            <a:ext cx="212217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电流初值</a:t>
            </a: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i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(0)</a:t>
            </a:r>
            <a:r>
              <a:rPr lang="zh-CN" altLang="zh-CN" b="1" dirty="0">
                <a:solidFill>
                  <a:srgbClr val="FFFF00"/>
                </a:solidFill>
                <a:latin typeface="Arial" panose="020B0604020202090204" pitchFamily="34" charset="0"/>
                <a:ea typeface="仿宋_GB2312" pitchFamily="49" charset="-122"/>
              </a:rPr>
              <a:t>一定：</a:t>
            </a:r>
            <a:endParaRPr lang="zh-CN" altLang="en-US" b="1" dirty="0">
              <a:solidFill>
                <a:srgbClr val="FFFF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79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7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build="p"/>
      <p:bldP spid="79875" grpId="0" build="p"/>
      <p:bldP spid="79880" grpId="0"/>
      <p:bldP spid="79881" grpId="0"/>
      <p:bldP spid="79882" grpId="0" bldLvl="0" animBg="1"/>
      <p:bldP spid="79884" grpId="0" build="p"/>
      <p:bldP spid="79885" grpId="0" bldLvl="0" animBg="1"/>
      <p:bldP spid="7988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/>
          <p:nvPr/>
        </p:nvSpPr>
        <p:spPr>
          <a:xfrm>
            <a:off x="2604136" y="860743"/>
            <a:ext cx="167830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）能量关系</a:t>
            </a:r>
            <a:endParaRPr lang="zh-CN" altLang="en-US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2424113" y="4345305"/>
          <a:ext cx="25193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942975" imgH="323850" progId="Equation.3">
                  <p:embed/>
                </p:oleObj>
              </mc:Choice>
              <mc:Fallback>
                <p:oleObj name="" r:id="rId1" imgW="942975" imgH="32385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4345305"/>
                        <a:ext cx="2519362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Text Box 4"/>
          <p:cNvSpPr txBox="1"/>
          <p:nvPr/>
        </p:nvSpPr>
        <p:spPr>
          <a:xfrm>
            <a:off x="4943475" y="816293"/>
            <a:ext cx="4967288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       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  <a:ea typeface="仿宋_GB2312" pitchFamily="49" charset="-122"/>
              </a:rPr>
              <a:t>电感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不断释放能量被电阻吸收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endParaRPr lang="en-US" altLang="zh-CN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直到全部消耗完毕</a:t>
            </a:r>
            <a:r>
              <a:rPr lang="en-US" altLang="zh-CN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.</a:t>
            </a:r>
            <a:endParaRPr lang="en-US" altLang="zh-CN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80901" name="Text Box 5"/>
          <p:cNvSpPr txBox="1"/>
          <p:nvPr/>
        </p:nvSpPr>
        <p:spPr>
          <a:xfrm>
            <a:off x="5726113" y="2037557"/>
            <a:ext cx="2006600" cy="584835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设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32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)=</a:t>
            </a:r>
            <a:r>
              <a:rPr lang="en-US" altLang="zh-CN" sz="32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32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0</a:t>
            </a:r>
            <a:endParaRPr lang="en-US" altLang="zh-CN" sz="3200" b="1" i="1" baseline="-25000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80902" name="Text Box 6"/>
          <p:cNvSpPr txBox="1"/>
          <p:nvPr/>
        </p:nvSpPr>
        <p:spPr>
          <a:xfrm>
            <a:off x="4656138" y="3163570"/>
            <a:ext cx="2663825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电感放出能量：             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0903" name="Object 7"/>
          <p:cNvGraphicFramePr>
            <a:graphicFrameLocks noChangeAspect="1"/>
          </p:cNvGraphicFramePr>
          <p:nvPr/>
        </p:nvGraphicFramePr>
        <p:xfrm>
          <a:off x="8267700" y="2687955"/>
          <a:ext cx="1312863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381000" imgH="400050" progId="Equation.3">
                  <p:embed/>
                </p:oleObj>
              </mc:Choice>
              <mc:Fallback>
                <p:oleObj name="" r:id="rId3" imgW="381000" imgH="40005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267700" y="2687955"/>
                        <a:ext cx="1312863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4" name="Text Box 8"/>
          <p:cNvSpPr txBox="1"/>
          <p:nvPr/>
        </p:nvSpPr>
        <p:spPr>
          <a:xfrm>
            <a:off x="2495550" y="3739833"/>
            <a:ext cx="3887788" cy="36957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电阻吸收（消耗）能量：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0905" name="Object 9"/>
          <p:cNvGraphicFramePr>
            <a:graphicFrameLocks noChangeAspect="1"/>
          </p:cNvGraphicFramePr>
          <p:nvPr/>
        </p:nvGraphicFramePr>
        <p:xfrm>
          <a:off x="5075238" y="4315143"/>
          <a:ext cx="28400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219200" imgH="381000" progId="Equation.3">
                  <p:embed/>
                </p:oleObj>
              </mc:Choice>
              <mc:Fallback>
                <p:oleObj name="" r:id="rId5" imgW="1219200" imgH="3810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75238" y="4315143"/>
                        <a:ext cx="2840037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6" name="Object 10"/>
          <p:cNvGraphicFramePr>
            <a:graphicFrameLocks noChangeAspect="1"/>
          </p:cNvGraphicFramePr>
          <p:nvPr/>
        </p:nvGraphicFramePr>
        <p:xfrm>
          <a:off x="8559800" y="5064443"/>
          <a:ext cx="1550988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552450" imgH="400050" progId="Equation.3">
                  <p:embed/>
                </p:oleObj>
              </mc:Choice>
              <mc:Fallback>
                <p:oleObj name="" r:id="rId7" imgW="552450" imgH="40005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559800" y="5064443"/>
                        <a:ext cx="1550988" cy="1127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7" name="Object 11"/>
          <p:cNvGraphicFramePr>
            <a:graphicFrameLocks noChangeAspect="1"/>
          </p:cNvGraphicFramePr>
          <p:nvPr/>
        </p:nvGraphicFramePr>
        <p:xfrm>
          <a:off x="2376488" y="5256530"/>
          <a:ext cx="2805112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1104900" imgH="381000" progId="Equation.3">
                  <p:embed/>
                </p:oleObj>
              </mc:Choice>
              <mc:Fallback>
                <p:oleObj name="" r:id="rId9" imgW="1104900" imgH="3810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76488" y="5256530"/>
                        <a:ext cx="2805112" cy="985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8" name="Object 12"/>
          <p:cNvGraphicFramePr>
            <a:graphicFrameLocks noChangeAspect="1"/>
          </p:cNvGraphicFramePr>
          <p:nvPr/>
        </p:nvGraphicFramePr>
        <p:xfrm>
          <a:off x="5111750" y="5208905"/>
          <a:ext cx="3411538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1409700" imgH="419100" progId="Equation.3">
                  <p:embed/>
                </p:oleObj>
              </mc:Choice>
              <mc:Fallback>
                <p:oleObj name="" r:id="rId11" imgW="1409700" imgH="4191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11750" y="5208905"/>
                        <a:ext cx="3411538" cy="1033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9" name="AutoShape 13"/>
          <p:cNvSpPr/>
          <p:nvPr/>
        </p:nvSpPr>
        <p:spPr>
          <a:xfrm>
            <a:off x="4583113" y="960755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80910" name="AutoShape 14"/>
          <p:cNvSpPr/>
          <p:nvPr/>
        </p:nvSpPr>
        <p:spPr>
          <a:xfrm>
            <a:off x="7104063" y="3192780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sp>
        <p:nvSpPr>
          <p:cNvPr id="80911" name="AutoShape 15"/>
          <p:cNvSpPr/>
          <p:nvPr/>
        </p:nvSpPr>
        <p:spPr>
          <a:xfrm>
            <a:off x="6167438" y="3840480"/>
            <a:ext cx="792162" cy="215900"/>
          </a:xfrm>
          <a:prstGeom prst="rightArrow">
            <a:avLst>
              <a:gd name="adj1" fmla="val 50000"/>
              <a:gd name="adj2" fmla="val 9172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latin typeface="Times New Roman" panose="02020503050405090304" pitchFamily="18" charset="0"/>
            </a:endParaRPr>
          </a:p>
        </p:txBody>
      </p:sp>
      <p:grpSp>
        <p:nvGrpSpPr>
          <p:cNvPr id="80912" name="Group 16"/>
          <p:cNvGrpSpPr/>
          <p:nvPr/>
        </p:nvGrpSpPr>
        <p:grpSpPr>
          <a:xfrm>
            <a:off x="2279650" y="1319530"/>
            <a:ext cx="2475965" cy="1805802"/>
            <a:chOff x="1066" y="1933"/>
            <a:chExt cx="1560" cy="1138"/>
          </a:xfrm>
        </p:grpSpPr>
        <p:sp>
          <p:nvSpPr>
            <p:cNvPr id="78865" name="Line 17"/>
            <p:cNvSpPr/>
            <p:nvPr/>
          </p:nvSpPr>
          <p:spPr>
            <a:xfrm>
              <a:off x="1711" y="2365"/>
              <a:ext cx="39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66" name="Line 18"/>
            <p:cNvSpPr/>
            <p:nvPr/>
          </p:nvSpPr>
          <p:spPr>
            <a:xfrm>
              <a:off x="1973" y="2365"/>
              <a:ext cx="247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8867" name="Group 19"/>
            <p:cNvGrpSpPr/>
            <p:nvPr/>
          </p:nvGrpSpPr>
          <p:grpSpPr>
            <a:xfrm>
              <a:off x="1837" y="1933"/>
              <a:ext cx="247" cy="373"/>
              <a:chOff x="1872" y="467"/>
              <a:chExt cx="240" cy="301"/>
            </a:xfrm>
          </p:grpSpPr>
          <p:sp>
            <p:nvSpPr>
              <p:cNvPr id="78886" name="Line 20"/>
              <p:cNvSpPr/>
              <p:nvPr/>
            </p:nvSpPr>
            <p:spPr>
              <a:xfrm>
                <a:off x="1872" y="768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887" name="Text Box 21"/>
              <p:cNvSpPr txBox="1"/>
              <p:nvPr/>
            </p:nvSpPr>
            <p:spPr>
              <a:xfrm>
                <a:off x="1873" y="467"/>
                <a:ext cx="181" cy="29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8868" name="Text Box 22"/>
            <p:cNvSpPr txBox="1"/>
            <p:nvPr/>
          </p:nvSpPr>
          <p:spPr>
            <a:xfrm>
              <a:off x="2075" y="2606"/>
              <a:ext cx="203" cy="2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78869" name="Group 23"/>
            <p:cNvGrpSpPr/>
            <p:nvPr/>
          </p:nvGrpSpPr>
          <p:grpSpPr>
            <a:xfrm>
              <a:off x="2311" y="2369"/>
              <a:ext cx="314" cy="702"/>
              <a:chOff x="1978" y="771"/>
              <a:chExt cx="305" cy="566"/>
            </a:xfrm>
          </p:grpSpPr>
          <p:grpSp>
            <p:nvGrpSpPr>
              <p:cNvPr id="78882" name="Group 24"/>
              <p:cNvGrpSpPr/>
              <p:nvPr/>
            </p:nvGrpSpPr>
            <p:grpSpPr>
              <a:xfrm>
                <a:off x="2082" y="771"/>
                <a:ext cx="191" cy="566"/>
                <a:chOff x="1650" y="1299"/>
                <a:chExt cx="191" cy="566"/>
              </a:xfrm>
            </p:grpSpPr>
            <p:sp>
              <p:nvSpPr>
                <p:cNvPr id="78884" name="Text Box 25"/>
                <p:cNvSpPr txBox="1"/>
                <p:nvPr/>
              </p:nvSpPr>
              <p:spPr>
                <a:xfrm>
                  <a:off x="1650" y="1299"/>
                  <a:ext cx="191" cy="18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78885" name="Text Box 26"/>
                <p:cNvSpPr txBox="1"/>
                <p:nvPr/>
              </p:nvSpPr>
              <p:spPr>
                <a:xfrm>
                  <a:off x="1656" y="1685"/>
                  <a:ext cx="171" cy="18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78883" name="Text Box 27"/>
              <p:cNvSpPr txBox="1"/>
              <p:nvPr/>
            </p:nvSpPr>
            <p:spPr>
              <a:xfrm>
                <a:off x="1978" y="899"/>
                <a:ext cx="305" cy="29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u</a:t>
                </a:r>
                <a:r>
                  <a:rPr lang="en-US" altLang="zh-CN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8870" name="Line 28"/>
            <p:cNvSpPr/>
            <p:nvPr/>
          </p:nvSpPr>
          <p:spPr>
            <a:xfrm>
              <a:off x="1069" y="2365"/>
              <a:ext cx="692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8871" name="Group 29"/>
            <p:cNvGrpSpPr/>
            <p:nvPr/>
          </p:nvGrpSpPr>
          <p:grpSpPr>
            <a:xfrm flipH="1" flipV="1">
              <a:off x="2255" y="2543"/>
              <a:ext cx="73" cy="357"/>
              <a:chOff x="2586" y="847"/>
              <a:chExt cx="71" cy="654"/>
            </a:xfrm>
          </p:grpSpPr>
          <p:sp>
            <p:nvSpPr>
              <p:cNvPr id="78879" name="Line 30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880" name="Line 31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881" name="Freeform 32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8872" name="Line 33"/>
            <p:cNvSpPr/>
            <p:nvPr/>
          </p:nvSpPr>
          <p:spPr>
            <a:xfrm flipV="1">
              <a:off x="2255" y="2841"/>
              <a:ext cx="0" cy="17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3" name="Line 34"/>
            <p:cNvSpPr/>
            <p:nvPr/>
          </p:nvSpPr>
          <p:spPr>
            <a:xfrm>
              <a:off x="2255" y="2365"/>
              <a:ext cx="0" cy="178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8874" name="Group 35"/>
            <p:cNvGrpSpPr/>
            <p:nvPr/>
          </p:nvGrpSpPr>
          <p:grpSpPr>
            <a:xfrm>
              <a:off x="1338" y="2072"/>
              <a:ext cx="332" cy="353"/>
              <a:chOff x="1008" y="579"/>
              <a:chExt cx="322" cy="285"/>
            </a:xfrm>
          </p:grpSpPr>
          <p:sp>
            <p:nvSpPr>
              <p:cNvPr id="78877" name="Text Box 36"/>
              <p:cNvSpPr txBox="1"/>
              <p:nvPr/>
            </p:nvSpPr>
            <p:spPr>
              <a:xfrm>
                <a:off x="1125" y="579"/>
                <a:ext cx="205" cy="1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8878" name="Rectangle 37"/>
              <p:cNvSpPr/>
              <p:nvPr/>
            </p:nvSpPr>
            <p:spPr>
              <a:xfrm>
                <a:off x="1008" y="768"/>
                <a:ext cx="288" cy="96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8875" name="Line 38"/>
            <p:cNvSpPr/>
            <p:nvPr/>
          </p:nvSpPr>
          <p:spPr>
            <a:xfrm>
              <a:off x="1066" y="3067"/>
              <a:ext cx="1179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76" name="Line 39"/>
            <p:cNvSpPr/>
            <p:nvPr/>
          </p:nvSpPr>
          <p:spPr>
            <a:xfrm>
              <a:off x="1066" y="2341"/>
              <a:ext cx="0" cy="726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8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20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80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8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  <p:bldP spid="80900" grpId="0"/>
      <p:bldP spid="80901" grpId="0" build="p"/>
      <p:bldP spid="80902" grpId="0"/>
      <p:bldP spid="8090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/>
          <p:nvPr/>
        </p:nvSpPr>
        <p:spPr>
          <a:xfrm>
            <a:off x="6816725" y="1529715"/>
            <a:ext cx="347503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en-US" altLang="zh-CN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+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</a:t>
            </a:r>
            <a:r>
              <a:rPr lang="en-US" altLang="zh-CN" sz="2800" b="1" i="1" dirty="0">
                <a:solidFill>
                  <a:schemeClr val="bg1"/>
                </a:solidFill>
                <a:latin typeface="Times New Roman" panose="02020503050405090304" pitchFamily="18" charset="0"/>
              </a:rPr>
              <a:t>i</a:t>
            </a:r>
            <a:r>
              <a:rPr lang="en-US" altLang="zh-CN" sz="2800" b="1" i="1" baseline="-25000" dirty="0">
                <a:solidFill>
                  <a:schemeClr val="bg1"/>
                </a:solidFill>
                <a:latin typeface="Times New Roman" panose="02020503050405090304" pitchFamily="18" charset="0"/>
              </a:rPr>
              <a:t>L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(0</a:t>
            </a:r>
            <a:r>
              <a:rPr lang="zh-CN" altLang="en-US" sz="2800" b="1" baseline="30000" dirty="0">
                <a:solidFill>
                  <a:schemeClr val="bg1"/>
                </a:solidFill>
                <a:latin typeface="Times New Roman" panose="02020503050405090304" pitchFamily="18" charset="0"/>
              </a:rPr>
              <a:t>－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) = 1 A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81923" name="Group 3"/>
          <p:cNvGrpSpPr/>
          <p:nvPr/>
        </p:nvGrpSpPr>
        <p:grpSpPr>
          <a:xfrm>
            <a:off x="2224417" y="5128578"/>
            <a:ext cx="4819321" cy="584200"/>
            <a:chOff x="714" y="3359"/>
            <a:chExt cx="2598" cy="368"/>
          </a:xfrm>
        </p:grpSpPr>
        <p:sp>
          <p:nvSpPr>
            <p:cNvPr id="79949" name="Text Box 4"/>
            <p:cNvSpPr txBox="1"/>
            <p:nvPr/>
          </p:nvSpPr>
          <p:spPr>
            <a:xfrm>
              <a:off x="714" y="3359"/>
              <a:ext cx="1414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en-US" altLang="zh-CN" sz="3200" b="1" i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u</a:t>
              </a:r>
              <a:r>
                <a:rPr lang="en-US" altLang="zh-CN" b="1" i="1" baseline="-25000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V</a:t>
              </a:r>
              <a:r>
                <a:rPr lang="en-US" altLang="zh-CN" b="1" baseline="-25000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 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(0</a:t>
              </a:r>
              <a:r>
                <a:rPr lang="en-US" altLang="zh-CN" b="1" baseline="30000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+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)=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－ 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10000V 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造成</a:t>
              </a:r>
              <a:endPara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79950" name="Group 5"/>
            <p:cNvGrpSpPr/>
            <p:nvPr/>
          </p:nvGrpSpPr>
          <p:grpSpPr>
            <a:xfrm>
              <a:off x="2380" y="3470"/>
              <a:ext cx="255" cy="240"/>
              <a:chOff x="3264" y="3840"/>
              <a:chExt cx="255" cy="240"/>
            </a:xfrm>
          </p:grpSpPr>
          <p:sp>
            <p:nvSpPr>
              <p:cNvPr id="79952" name="Oval 6" descr="花束"/>
              <p:cNvSpPr/>
              <p:nvPr/>
            </p:nvSpPr>
            <p:spPr>
              <a:xfrm>
                <a:off x="3264" y="3840"/>
                <a:ext cx="240" cy="240"/>
              </a:xfrm>
              <a:prstGeom prst="ellipse">
                <a:avLst/>
              </a:prstGeom>
              <a:blipFill rotWithShape="1">
                <a:blip r:embed="rId1"/>
              </a:blipFill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zh-CN" b="1" dirty="0">
                  <a:latin typeface="Arial" panose="020B060402020209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79953" name="Text Box 7"/>
              <p:cNvSpPr txBox="1"/>
              <p:nvPr/>
            </p:nvSpPr>
            <p:spPr>
              <a:xfrm>
                <a:off x="3264" y="3844"/>
                <a:ext cx="255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 eaLnBrk="1" hangingPunct="1"/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503050405090304" pitchFamily="18" charset="0"/>
                  </a:rPr>
                  <a:t>V</a:t>
                </a:r>
                <a:endParaRPr lang="en-US" altLang="zh-CN" b="1" dirty="0">
                  <a:solidFill>
                    <a:srgbClr val="000000"/>
                  </a:solidFill>
                  <a:latin typeface="Times New Roman" panose="02020503050405090304" pitchFamily="18" charset="0"/>
                </a:endParaRPr>
              </a:p>
            </p:txBody>
          </p:sp>
        </p:grpSp>
        <p:sp>
          <p:nvSpPr>
            <p:cNvPr id="79951" name="Text Box 8"/>
            <p:cNvSpPr txBox="1"/>
            <p:nvPr/>
          </p:nvSpPr>
          <p:spPr>
            <a:xfrm>
              <a:off x="2620" y="3450"/>
              <a:ext cx="692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 eaLnBrk="1" hangingPunct="1"/>
              <a:r>
                <a:rPr lang="zh-CN" altLang="en-US" b="1" dirty="0">
                  <a:solidFill>
                    <a:srgbClr val="FFFF00"/>
                  </a:solidFill>
                  <a:latin typeface="Times New Roman" panose="02020503050405090304" pitchFamily="18" charset="0"/>
                </a:rPr>
                <a:t>损坏。</a:t>
              </a:r>
              <a:endPara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81929" name="Text Box 9"/>
          <p:cNvSpPr txBox="1"/>
          <p:nvPr/>
        </p:nvSpPr>
        <p:spPr>
          <a:xfrm>
            <a:off x="1774825" y="807562"/>
            <a:ext cx="900113" cy="521970"/>
          </a:xfrm>
          <a:prstGeom prst="rect">
            <a:avLst/>
          </a:prstGeom>
          <a:solidFill>
            <a:srgbClr val="A50021"/>
          </a:solidFill>
          <a:ln w="28575">
            <a:noFill/>
          </a:ln>
        </p:spPr>
        <p:txBody>
          <a:bodyPr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例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</a:rPr>
              <a:t>1</a:t>
            </a:r>
            <a:endParaRPr lang="en-US" altLang="zh-CN" sz="2800" b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sp>
        <p:nvSpPr>
          <p:cNvPr id="81930" name="Text Box 10"/>
          <p:cNvSpPr txBox="1"/>
          <p:nvPr/>
        </p:nvSpPr>
        <p:spPr>
          <a:xfrm>
            <a:off x="4219099" y="807562"/>
            <a:ext cx="297434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t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=0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时 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, 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打开开关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K</a:t>
            </a:r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，</a:t>
            </a:r>
            <a:r>
              <a:rPr lang="zh-CN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求</a:t>
            </a:r>
            <a:r>
              <a:rPr lang="en-US" altLang="zh-CN" sz="2800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u</a:t>
            </a:r>
            <a:r>
              <a:rPr lang="en-US" altLang="zh-CN" sz="2800" b="1" i="1" baseline="-25000" dirty="0">
                <a:solidFill>
                  <a:srgbClr val="FFFF00"/>
                </a:solidFill>
                <a:latin typeface="Times New Roman" panose="02020503050405090304" pitchFamily="18" charset="0"/>
              </a:rPr>
              <a:t>v</a:t>
            </a:r>
            <a:r>
              <a:rPr lang="zh-CN" altLang="en-US" b="1" i="1" dirty="0">
                <a:solidFill>
                  <a:srgbClr val="FFFF00"/>
                </a:solidFill>
                <a:latin typeface="Times New Roman" panose="02020503050405090304" pitchFamily="18" charset="0"/>
              </a:rPr>
              <a:t>。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sp>
        <p:nvSpPr>
          <p:cNvPr id="81931" name="Text Box 11"/>
          <p:cNvSpPr txBox="1"/>
          <p:nvPr/>
        </p:nvSpPr>
        <p:spPr>
          <a:xfrm>
            <a:off x="2495550" y="6109653"/>
            <a:ext cx="207391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现象 ：电压表坏了</a:t>
            </a:r>
            <a:endParaRPr lang="zh-CN" altLang="en-US" b="1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1932" name="Object 12"/>
          <p:cNvGraphicFramePr>
            <a:graphicFrameLocks noChangeAspect="1"/>
          </p:cNvGraphicFramePr>
          <p:nvPr/>
        </p:nvGraphicFramePr>
        <p:xfrm>
          <a:off x="6816725" y="2321878"/>
          <a:ext cx="302101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2" imgW="1066800" imgH="219075" progId="Equation.3">
                  <p:embed/>
                </p:oleObj>
              </mc:Choice>
              <mc:Fallback>
                <p:oleObj name="" r:id="rId2" imgW="1066800" imgH="219075" progId="Equation.3">
                  <p:embed/>
                  <p:pic>
                    <p:nvPicPr>
                      <p:cNvPr id="0" name="图片 3303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16725" y="2321878"/>
                        <a:ext cx="3021013" cy="639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Text Box 13"/>
          <p:cNvSpPr txBox="1"/>
          <p:nvPr/>
        </p:nvSpPr>
        <p:spPr>
          <a:xfrm>
            <a:off x="7838599" y="926465"/>
            <a:ext cx="19519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rgbClr val="FFFF00"/>
                </a:solidFill>
                <a:latin typeface="Times New Roman" panose="02020503050405090304" pitchFamily="18" charset="0"/>
              </a:rPr>
              <a:t>电压表量程：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503050405090304" pitchFamily="18" charset="0"/>
              </a:rPr>
              <a:t>50V</a:t>
            </a:r>
            <a:endParaRPr lang="en-US" altLang="zh-CN" dirty="0">
              <a:solidFill>
                <a:srgbClr val="FFFF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81934" name="Object 14"/>
          <p:cNvGraphicFramePr>
            <a:graphicFrameLocks noChangeAspect="1"/>
          </p:cNvGraphicFramePr>
          <p:nvPr/>
        </p:nvGraphicFramePr>
        <p:xfrm>
          <a:off x="6167438" y="2969578"/>
          <a:ext cx="3835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2000250" imgH="400050" progId="Equation.3">
                  <p:embed/>
                </p:oleObj>
              </mc:Choice>
              <mc:Fallback>
                <p:oleObj name="" r:id="rId4" imgW="2000250" imgH="400050" progId="Equation.3">
                  <p:embed/>
                  <p:pic>
                    <p:nvPicPr>
                      <p:cNvPr id="0" name="图片 3304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67438" y="2969578"/>
                        <a:ext cx="3835400" cy="77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5" name="Object 15"/>
          <p:cNvGraphicFramePr>
            <a:graphicFrameLocks noChangeAspect="1"/>
          </p:cNvGraphicFramePr>
          <p:nvPr/>
        </p:nvGraphicFramePr>
        <p:xfrm>
          <a:off x="2711450" y="4122103"/>
          <a:ext cx="588645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2162175" imgH="228600" progId="Equation.3">
                  <p:embed/>
                </p:oleObj>
              </mc:Choice>
              <mc:Fallback>
                <p:oleObj name="" r:id="rId6" imgW="2162175" imgH="228600" progId="Equation.3">
                  <p:embed/>
                  <p:pic>
                    <p:nvPicPr>
                      <p:cNvPr id="0" name="图片 3305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4122103"/>
                        <a:ext cx="5886450" cy="649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6" name="Text Box 16"/>
          <p:cNvSpPr txBox="1"/>
          <p:nvPr/>
        </p:nvSpPr>
        <p:spPr>
          <a:xfrm>
            <a:off x="6024563" y="1500505"/>
            <a:ext cx="576262" cy="3695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503050405090304" pitchFamily="18" charset="0"/>
              </a:rPr>
              <a:t>解</a:t>
            </a:r>
            <a:endParaRPr lang="zh-CN" altLang="en-US" sz="3200" b="1" i="1" dirty="0">
              <a:solidFill>
                <a:schemeClr val="bg1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81937" name="Group 17"/>
          <p:cNvGrpSpPr/>
          <p:nvPr/>
        </p:nvGrpSpPr>
        <p:grpSpPr>
          <a:xfrm>
            <a:off x="6959600" y="4697030"/>
            <a:ext cx="2736850" cy="1717423"/>
            <a:chOff x="2983" y="1796"/>
            <a:chExt cx="2016" cy="1286"/>
          </a:xfrm>
        </p:grpSpPr>
        <p:sp>
          <p:nvSpPr>
            <p:cNvPr id="79920" name="Line 18"/>
            <p:cNvSpPr/>
            <p:nvPr/>
          </p:nvSpPr>
          <p:spPr>
            <a:xfrm>
              <a:off x="4666" y="2167"/>
              <a:ext cx="240" cy="0"/>
            </a:xfrm>
            <a:prstGeom prst="line">
              <a:avLst/>
            </a:prstGeom>
            <a:ln w="38100" cap="flat" cmpd="sng">
              <a:solidFill>
                <a:srgbClr val="00FFFF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1" name="Text Box 19"/>
            <p:cNvSpPr txBox="1"/>
            <p:nvPr/>
          </p:nvSpPr>
          <p:spPr>
            <a:xfrm>
              <a:off x="4592" y="1796"/>
              <a:ext cx="337" cy="43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i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9922" name="Text Box 20"/>
            <p:cNvSpPr txBox="1"/>
            <p:nvPr/>
          </p:nvSpPr>
          <p:spPr>
            <a:xfrm>
              <a:off x="4696" y="2659"/>
              <a:ext cx="238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L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9923" name="Text Box 21"/>
            <p:cNvSpPr txBox="1"/>
            <p:nvPr/>
          </p:nvSpPr>
          <p:spPr>
            <a:xfrm>
              <a:off x="4621" y="2320"/>
              <a:ext cx="247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R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grpSp>
          <p:nvGrpSpPr>
            <p:cNvPr id="79924" name="Group 22"/>
            <p:cNvGrpSpPr/>
            <p:nvPr/>
          </p:nvGrpSpPr>
          <p:grpSpPr>
            <a:xfrm flipH="1" flipV="1">
              <a:off x="4951" y="2647"/>
              <a:ext cx="48" cy="288"/>
              <a:chOff x="2586" y="847"/>
              <a:chExt cx="71" cy="654"/>
            </a:xfrm>
          </p:grpSpPr>
          <p:sp>
            <p:nvSpPr>
              <p:cNvPr id="79946" name="Line 23"/>
              <p:cNvSpPr/>
              <p:nvPr/>
            </p:nvSpPr>
            <p:spPr>
              <a:xfrm flipV="1">
                <a:off x="2656" y="847"/>
                <a:ext cx="1" cy="69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7" name="Line 24"/>
              <p:cNvSpPr/>
              <p:nvPr/>
            </p:nvSpPr>
            <p:spPr>
              <a:xfrm flipV="1">
                <a:off x="2656" y="1418"/>
                <a:ext cx="1" cy="83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8" name="Freeform 25"/>
              <p:cNvSpPr/>
              <p:nvPr/>
            </p:nvSpPr>
            <p:spPr>
              <a:xfrm>
                <a:off x="2586" y="916"/>
                <a:ext cx="70" cy="502"/>
              </a:xfrm>
              <a:custGeom>
                <a:avLst/>
                <a:gdLst/>
                <a:ahLst/>
                <a:cxnLst>
                  <a:cxn ang="0">
                    <a:pos x="70" y="502"/>
                  </a:cxn>
                  <a:cxn ang="0">
                    <a:pos x="28" y="488"/>
                  </a:cxn>
                  <a:cxn ang="0">
                    <a:pos x="0" y="446"/>
                  </a:cxn>
                  <a:cxn ang="0">
                    <a:pos x="28" y="404"/>
                  </a:cxn>
                  <a:cxn ang="0">
                    <a:pos x="70" y="376"/>
                  </a:cxn>
                  <a:cxn ang="0">
                    <a:pos x="28" y="362"/>
                  </a:cxn>
                  <a:cxn ang="0">
                    <a:pos x="0" y="321"/>
                  </a:cxn>
                  <a:cxn ang="0">
                    <a:pos x="28" y="279"/>
                  </a:cxn>
                  <a:cxn ang="0">
                    <a:pos x="70" y="251"/>
                  </a:cxn>
                  <a:cxn ang="0">
                    <a:pos x="28" y="237"/>
                  </a:cxn>
                  <a:cxn ang="0">
                    <a:pos x="0" y="195"/>
                  </a:cxn>
                  <a:cxn ang="0">
                    <a:pos x="28" y="154"/>
                  </a:cxn>
                  <a:cxn ang="0">
                    <a:pos x="70" y="126"/>
                  </a:cxn>
                  <a:cxn ang="0">
                    <a:pos x="28" y="112"/>
                  </a:cxn>
                  <a:cxn ang="0">
                    <a:pos x="0" y="70"/>
                  </a:cxn>
                  <a:cxn ang="0">
                    <a:pos x="28" y="28"/>
                  </a:cxn>
                  <a:cxn ang="0">
                    <a:pos x="70" y="0"/>
                  </a:cxn>
                </a:cxnLst>
                <a:rect l="0" t="0" r="0" b="0"/>
                <a:pathLst>
                  <a:path w="70" h="502">
                    <a:moveTo>
                      <a:pt x="70" y="502"/>
                    </a:moveTo>
                    <a:lnTo>
                      <a:pt x="28" y="488"/>
                    </a:lnTo>
                    <a:lnTo>
                      <a:pt x="0" y="446"/>
                    </a:lnTo>
                    <a:lnTo>
                      <a:pt x="28" y="404"/>
                    </a:lnTo>
                    <a:lnTo>
                      <a:pt x="70" y="376"/>
                    </a:lnTo>
                    <a:lnTo>
                      <a:pt x="28" y="362"/>
                    </a:lnTo>
                    <a:lnTo>
                      <a:pt x="0" y="321"/>
                    </a:lnTo>
                    <a:lnTo>
                      <a:pt x="28" y="279"/>
                    </a:lnTo>
                    <a:lnTo>
                      <a:pt x="70" y="251"/>
                    </a:lnTo>
                    <a:lnTo>
                      <a:pt x="28" y="237"/>
                    </a:lnTo>
                    <a:lnTo>
                      <a:pt x="0" y="195"/>
                    </a:lnTo>
                    <a:lnTo>
                      <a:pt x="28" y="154"/>
                    </a:lnTo>
                    <a:lnTo>
                      <a:pt x="70" y="126"/>
                    </a:lnTo>
                    <a:lnTo>
                      <a:pt x="28" y="112"/>
                    </a:lnTo>
                    <a:lnTo>
                      <a:pt x="0" y="70"/>
                    </a:lnTo>
                    <a:lnTo>
                      <a:pt x="28" y="28"/>
                    </a:lnTo>
                    <a:lnTo>
                      <a:pt x="70" y="0"/>
                    </a:lnTo>
                  </a:path>
                </a:pathLst>
              </a:custGeom>
              <a:noFill/>
              <a:ln w="38100" cap="flat" cmpd="sng">
                <a:solidFill>
                  <a:srgbClr val="FF99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9925" name="Line 26"/>
            <p:cNvSpPr/>
            <p:nvPr/>
          </p:nvSpPr>
          <p:spPr>
            <a:xfrm flipH="1">
              <a:off x="3851" y="2221"/>
              <a:ext cx="1104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6" name="Line 27"/>
            <p:cNvSpPr/>
            <p:nvPr/>
          </p:nvSpPr>
          <p:spPr>
            <a:xfrm flipH="1">
              <a:off x="3079" y="2215"/>
              <a:ext cx="441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7" name="Line 28"/>
            <p:cNvSpPr/>
            <p:nvPr/>
          </p:nvSpPr>
          <p:spPr>
            <a:xfrm>
              <a:off x="3079" y="3079"/>
              <a:ext cx="1876" cy="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8" name="Line 29"/>
            <p:cNvSpPr/>
            <p:nvPr/>
          </p:nvSpPr>
          <p:spPr>
            <a:xfrm flipV="1">
              <a:off x="4951" y="2935"/>
              <a:ext cx="0" cy="14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29" name="Line 30"/>
            <p:cNvSpPr/>
            <p:nvPr/>
          </p:nvSpPr>
          <p:spPr>
            <a:xfrm>
              <a:off x="4951" y="2215"/>
              <a:ext cx="0" cy="480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9930" name="Group 31"/>
            <p:cNvGrpSpPr/>
            <p:nvPr/>
          </p:nvGrpSpPr>
          <p:grpSpPr>
            <a:xfrm>
              <a:off x="2983" y="2647"/>
              <a:ext cx="240" cy="72"/>
              <a:chOff x="3072" y="2568"/>
              <a:chExt cx="240" cy="72"/>
            </a:xfrm>
          </p:grpSpPr>
          <p:sp>
            <p:nvSpPr>
              <p:cNvPr id="79944" name="Line 32"/>
              <p:cNvSpPr/>
              <p:nvPr/>
            </p:nvSpPr>
            <p:spPr>
              <a:xfrm>
                <a:off x="3072" y="2568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5" name="Line 33"/>
              <p:cNvSpPr/>
              <p:nvPr/>
            </p:nvSpPr>
            <p:spPr>
              <a:xfrm>
                <a:off x="3120" y="2640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9931" name="Line 34"/>
            <p:cNvSpPr/>
            <p:nvPr/>
          </p:nvSpPr>
          <p:spPr>
            <a:xfrm>
              <a:off x="3079" y="2215"/>
              <a:ext cx="0" cy="432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2" name="Line 35"/>
            <p:cNvSpPr/>
            <p:nvPr/>
          </p:nvSpPr>
          <p:spPr>
            <a:xfrm flipV="1">
              <a:off x="3079" y="2695"/>
              <a:ext cx="0" cy="384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3" name="Rectangle 36"/>
            <p:cNvSpPr/>
            <p:nvPr/>
          </p:nvSpPr>
          <p:spPr>
            <a:xfrm>
              <a:off x="4903" y="2359"/>
              <a:ext cx="96" cy="192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dirty="0">
                <a:latin typeface="Times New Roman" panose="02020503050405090304" pitchFamily="18" charset="0"/>
              </a:endParaRPr>
            </a:p>
          </p:txBody>
        </p:sp>
        <p:sp>
          <p:nvSpPr>
            <p:cNvPr id="79934" name="Text Box 37"/>
            <p:cNvSpPr txBox="1"/>
            <p:nvPr/>
          </p:nvSpPr>
          <p:spPr>
            <a:xfrm>
              <a:off x="3108" y="2678"/>
              <a:ext cx="425" cy="2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rPr>
                <a:t>10V</a:t>
              </a:r>
              <a:endParaRPr lang="en-US" altLang="zh-CN" b="1" dirty="0">
                <a:solidFill>
                  <a:schemeClr val="bg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79935" name="Line 38"/>
            <p:cNvSpPr/>
            <p:nvPr/>
          </p:nvSpPr>
          <p:spPr>
            <a:xfrm>
              <a:off x="3463" y="2167"/>
              <a:ext cx="384" cy="4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6" name="Line 39"/>
            <p:cNvSpPr/>
            <p:nvPr/>
          </p:nvSpPr>
          <p:spPr>
            <a:xfrm flipV="1">
              <a:off x="3655" y="2023"/>
              <a:ext cx="96" cy="14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9937" name="Group 40"/>
            <p:cNvGrpSpPr/>
            <p:nvPr/>
          </p:nvGrpSpPr>
          <p:grpSpPr>
            <a:xfrm>
              <a:off x="3917" y="2583"/>
              <a:ext cx="224" cy="136"/>
              <a:chOff x="745" y="1255"/>
              <a:chExt cx="224" cy="136"/>
            </a:xfrm>
          </p:grpSpPr>
          <p:sp>
            <p:nvSpPr>
              <p:cNvPr id="79940" name="Line 41"/>
              <p:cNvSpPr/>
              <p:nvPr/>
            </p:nvSpPr>
            <p:spPr>
              <a:xfrm>
                <a:off x="745" y="1382"/>
                <a:ext cx="219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1" name="Line 42"/>
              <p:cNvSpPr/>
              <p:nvPr/>
            </p:nvSpPr>
            <p:spPr>
              <a:xfrm flipV="1">
                <a:off x="754" y="1255"/>
                <a:ext cx="128" cy="127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2" name="Line 43"/>
              <p:cNvSpPr/>
              <p:nvPr/>
            </p:nvSpPr>
            <p:spPr>
              <a:xfrm>
                <a:off x="864" y="1273"/>
                <a:ext cx="81" cy="118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43" name="Line 44"/>
              <p:cNvSpPr/>
              <p:nvPr/>
            </p:nvSpPr>
            <p:spPr>
              <a:xfrm>
                <a:off x="750" y="1269"/>
                <a:ext cx="219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9938" name="Line 45"/>
            <p:cNvSpPr/>
            <p:nvPr/>
          </p:nvSpPr>
          <p:spPr>
            <a:xfrm>
              <a:off x="4036" y="2218"/>
              <a:ext cx="0" cy="37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39" name="Line 46"/>
            <p:cNvSpPr/>
            <p:nvPr/>
          </p:nvSpPr>
          <p:spPr>
            <a:xfrm>
              <a:off x="4036" y="2709"/>
              <a:ext cx="0" cy="373"/>
            </a:xfrm>
            <a:prstGeom prst="line">
              <a:avLst/>
            </a:prstGeom>
            <a:ln w="28575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1967" name="Group 47"/>
          <p:cNvGrpSpPr/>
          <p:nvPr/>
        </p:nvGrpSpPr>
        <p:grpSpPr>
          <a:xfrm>
            <a:off x="1919288" y="1213803"/>
            <a:ext cx="4130675" cy="2720975"/>
            <a:chOff x="249" y="419"/>
            <a:chExt cx="2602" cy="1714"/>
          </a:xfrm>
        </p:grpSpPr>
        <p:grpSp>
          <p:nvGrpSpPr>
            <p:cNvPr id="79886" name="Group 48"/>
            <p:cNvGrpSpPr/>
            <p:nvPr/>
          </p:nvGrpSpPr>
          <p:grpSpPr>
            <a:xfrm>
              <a:off x="249" y="419"/>
              <a:ext cx="2602" cy="1270"/>
              <a:chOff x="445" y="238"/>
              <a:chExt cx="2602" cy="1270"/>
            </a:xfrm>
          </p:grpSpPr>
          <p:sp>
            <p:nvSpPr>
              <p:cNvPr id="79888" name="Line 49"/>
              <p:cNvSpPr/>
              <p:nvPr/>
            </p:nvSpPr>
            <p:spPr>
              <a:xfrm>
                <a:off x="2128" y="596"/>
                <a:ext cx="240" cy="0"/>
              </a:xfrm>
              <a:prstGeom prst="line">
                <a:avLst/>
              </a:prstGeom>
              <a:ln w="38100" cap="flat" cmpd="sng">
                <a:solidFill>
                  <a:srgbClr val="00FFFF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89" name="Text Box 50"/>
              <p:cNvSpPr txBox="1"/>
              <p:nvPr/>
            </p:nvSpPr>
            <p:spPr>
              <a:xfrm>
                <a:off x="1974" y="571"/>
                <a:ext cx="288" cy="36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3200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i</a:t>
                </a:r>
                <a:r>
                  <a:rPr lang="en-US" altLang="zh-CN" sz="3200" b="1" i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9890" name="Text Box 51"/>
              <p:cNvSpPr txBox="1"/>
              <p:nvPr/>
            </p:nvSpPr>
            <p:spPr>
              <a:xfrm>
                <a:off x="861" y="238"/>
                <a:ext cx="517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K(</a:t>
                </a: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t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=0)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79891" name="Group 52"/>
              <p:cNvGrpSpPr/>
              <p:nvPr/>
            </p:nvGrpSpPr>
            <p:grpSpPr>
              <a:xfrm>
                <a:off x="1069" y="720"/>
                <a:ext cx="377" cy="727"/>
                <a:chOff x="1200" y="748"/>
                <a:chExt cx="377" cy="727"/>
              </a:xfrm>
            </p:grpSpPr>
            <p:sp>
              <p:nvSpPr>
                <p:cNvPr id="79917" name="Text Box 53"/>
                <p:cNvSpPr txBox="1"/>
                <p:nvPr/>
              </p:nvSpPr>
              <p:spPr>
                <a:xfrm>
                  <a:off x="1311" y="748"/>
                  <a:ext cx="257" cy="2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+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79918" name="Text Box 54"/>
                <p:cNvSpPr txBox="1"/>
                <p:nvPr/>
              </p:nvSpPr>
              <p:spPr>
                <a:xfrm>
                  <a:off x="1313" y="1251"/>
                  <a:ext cx="243" cy="224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–</a:t>
                  </a:r>
                  <a:endPara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  <p:sp>
              <p:nvSpPr>
                <p:cNvPr id="79919" name="Text Box 55"/>
                <p:cNvSpPr txBox="1"/>
                <p:nvPr/>
              </p:nvSpPr>
              <p:spPr>
                <a:xfrm>
                  <a:off x="1200" y="937"/>
                  <a:ext cx="377" cy="34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3200" b="1" i="1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u</a:t>
                  </a:r>
                  <a:r>
                    <a:rPr lang="en-US" altLang="zh-CN" b="1" baseline="-25000" dirty="0">
                      <a:solidFill>
                        <a:schemeClr val="bg1"/>
                      </a:solidFill>
                      <a:latin typeface="Times New Roman" panose="02020503050405090304" pitchFamily="18" charset="0"/>
                    </a:rPr>
                    <a:t>V</a:t>
                  </a:r>
                  <a:endPara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79892" name="Text Box 56"/>
              <p:cNvSpPr txBox="1"/>
              <p:nvPr/>
            </p:nvSpPr>
            <p:spPr>
              <a:xfrm>
                <a:off x="2531" y="1145"/>
                <a:ext cx="469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L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=4H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9893" name="Text Box 57"/>
              <p:cNvSpPr txBox="1"/>
              <p:nvPr/>
            </p:nvSpPr>
            <p:spPr>
              <a:xfrm>
                <a:off x="2499" y="737"/>
                <a:ext cx="548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=10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79894" name="Group 58"/>
              <p:cNvGrpSpPr/>
              <p:nvPr/>
            </p:nvGrpSpPr>
            <p:grpSpPr>
              <a:xfrm flipH="1" flipV="1">
                <a:off x="2413" y="1076"/>
                <a:ext cx="48" cy="288"/>
                <a:chOff x="2586" y="847"/>
                <a:chExt cx="71" cy="654"/>
              </a:xfrm>
            </p:grpSpPr>
            <p:sp>
              <p:nvSpPr>
                <p:cNvPr id="79914" name="Line 59"/>
                <p:cNvSpPr/>
                <p:nvPr/>
              </p:nvSpPr>
              <p:spPr>
                <a:xfrm flipV="1">
                  <a:off x="2656" y="847"/>
                  <a:ext cx="1" cy="69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15" name="Line 60"/>
                <p:cNvSpPr/>
                <p:nvPr/>
              </p:nvSpPr>
              <p:spPr>
                <a:xfrm flipV="1">
                  <a:off x="2656" y="1418"/>
                  <a:ext cx="1" cy="83"/>
                </a:xfrm>
                <a:prstGeom prst="line">
                  <a:avLst/>
                </a:prstGeom>
                <a:ln w="28575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16" name="Freeform 61"/>
                <p:cNvSpPr/>
                <p:nvPr/>
              </p:nvSpPr>
              <p:spPr>
                <a:xfrm>
                  <a:off x="2586" y="916"/>
                  <a:ext cx="70" cy="502"/>
                </a:xfrm>
                <a:custGeom>
                  <a:avLst/>
                  <a:gdLst/>
                  <a:ahLst/>
                  <a:cxnLst>
                    <a:cxn ang="0">
                      <a:pos x="70" y="502"/>
                    </a:cxn>
                    <a:cxn ang="0">
                      <a:pos x="28" y="488"/>
                    </a:cxn>
                    <a:cxn ang="0">
                      <a:pos x="0" y="446"/>
                    </a:cxn>
                    <a:cxn ang="0">
                      <a:pos x="28" y="404"/>
                    </a:cxn>
                    <a:cxn ang="0">
                      <a:pos x="70" y="376"/>
                    </a:cxn>
                    <a:cxn ang="0">
                      <a:pos x="28" y="362"/>
                    </a:cxn>
                    <a:cxn ang="0">
                      <a:pos x="0" y="321"/>
                    </a:cxn>
                    <a:cxn ang="0">
                      <a:pos x="28" y="279"/>
                    </a:cxn>
                    <a:cxn ang="0">
                      <a:pos x="70" y="251"/>
                    </a:cxn>
                    <a:cxn ang="0">
                      <a:pos x="28" y="237"/>
                    </a:cxn>
                    <a:cxn ang="0">
                      <a:pos x="0" y="195"/>
                    </a:cxn>
                    <a:cxn ang="0">
                      <a:pos x="28" y="154"/>
                    </a:cxn>
                    <a:cxn ang="0">
                      <a:pos x="70" y="126"/>
                    </a:cxn>
                    <a:cxn ang="0">
                      <a:pos x="28" y="112"/>
                    </a:cxn>
                    <a:cxn ang="0">
                      <a:pos x="0" y="70"/>
                    </a:cxn>
                    <a:cxn ang="0">
                      <a:pos x="28" y="28"/>
                    </a:cxn>
                    <a:cxn ang="0">
                      <a:pos x="70" y="0"/>
                    </a:cxn>
                  </a:cxnLst>
                  <a:rect l="0" t="0" r="0" b="0"/>
                  <a:pathLst>
                    <a:path w="70" h="502">
                      <a:moveTo>
                        <a:pt x="70" y="502"/>
                      </a:moveTo>
                      <a:lnTo>
                        <a:pt x="28" y="488"/>
                      </a:lnTo>
                      <a:lnTo>
                        <a:pt x="0" y="446"/>
                      </a:lnTo>
                      <a:lnTo>
                        <a:pt x="28" y="404"/>
                      </a:lnTo>
                      <a:lnTo>
                        <a:pt x="70" y="376"/>
                      </a:lnTo>
                      <a:lnTo>
                        <a:pt x="28" y="362"/>
                      </a:lnTo>
                      <a:lnTo>
                        <a:pt x="0" y="321"/>
                      </a:lnTo>
                      <a:lnTo>
                        <a:pt x="28" y="279"/>
                      </a:lnTo>
                      <a:lnTo>
                        <a:pt x="70" y="251"/>
                      </a:lnTo>
                      <a:lnTo>
                        <a:pt x="28" y="237"/>
                      </a:lnTo>
                      <a:lnTo>
                        <a:pt x="0" y="195"/>
                      </a:lnTo>
                      <a:lnTo>
                        <a:pt x="28" y="154"/>
                      </a:lnTo>
                      <a:lnTo>
                        <a:pt x="70" y="126"/>
                      </a:lnTo>
                      <a:lnTo>
                        <a:pt x="28" y="112"/>
                      </a:lnTo>
                      <a:lnTo>
                        <a:pt x="0" y="70"/>
                      </a:lnTo>
                      <a:lnTo>
                        <a:pt x="28" y="28"/>
                      </a:lnTo>
                      <a:lnTo>
                        <a:pt x="70" y="0"/>
                      </a:lnTo>
                    </a:path>
                  </a:pathLst>
                </a:custGeom>
                <a:noFill/>
                <a:ln w="38100" cap="flat" cmpd="sng">
                  <a:solidFill>
                    <a:srgbClr val="FF99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9895" name="Line 62"/>
              <p:cNvSpPr/>
              <p:nvPr/>
            </p:nvSpPr>
            <p:spPr>
              <a:xfrm flipH="1">
                <a:off x="1313" y="650"/>
                <a:ext cx="1104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6" name="Line 63"/>
              <p:cNvSpPr/>
              <p:nvPr/>
            </p:nvSpPr>
            <p:spPr>
              <a:xfrm flipH="1">
                <a:off x="541" y="644"/>
                <a:ext cx="441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7" name="Line 64"/>
              <p:cNvSpPr/>
              <p:nvPr/>
            </p:nvSpPr>
            <p:spPr>
              <a:xfrm>
                <a:off x="541" y="1508"/>
                <a:ext cx="1876" cy="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8" name="Line 65"/>
              <p:cNvSpPr/>
              <p:nvPr/>
            </p:nvSpPr>
            <p:spPr>
              <a:xfrm flipV="1">
                <a:off x="2413" y="1364"/>
                <a:ext cx="0" cy="14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899" name="Line 66"/>
              <p:cNvSpPr/>
              <p:nvPr/>
            </p:nvSpPr>
            <p:spPr>
              <a:xfrm>
                <a:off x="2413" y="644"/>
                <a:ext cx="0" cy="480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9900" name="Group 67"/>
              <p:cNvGrpSpPr/>
              <p:nvPr/>
            </p:nvGrpSpPr>
            <p:grpSpPr>
              <a:xfrm>
                <a:off x="445" y="1076"/>
                <a:ext cx="240" cy="72"/>
                <a:chOff x="3072" y="2568"/>
                <a:chExt cx="240" cy="72"/>
              </a:xfrm>
            </p:grpSpPr>
            <p:sp>
              <p:nvSpPr>
                <p:cNvPr id="79912" name="Line 68"/>
                <p:cNvSpPr/>
                <p:nvPr/>
              </p:nvSpPr>
              <p:spPr>
                <a:xfrm>
                  <a:off x="3072" y="2568"/>
                  <a:ext cx="240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13" name="Line 69"/>
                <p:cNvSpPr/>
                <p:nvPr/>
              </p:nvSpPr>
              <p:spPr>
                <a:xfrm>
                  <a:off x="3120" y="2640"/>
                  <a:ext cx="144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9901" name="Line 70"/>
              <p:cNvSpPr/>
              <p:nvPr/>
            </p:nvSpPr>
            <p:spPr>
              <a:xfrm>
                <a:off x="541" y="644"/>
                <a:ext cx="0" cy="432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02" name="Line 71"/>
              <p:cNvSpPr/>
              <p:nvPr/>
            </p:nvSpPr>
            <p:spPr>
              <a:xfrm flipV="1">
                <a:off x="541" y="1124"/>
                <a:ext cx="0" cy="38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03" name="Line 72"/>
              <p:cNvSpPr/>
              <p:nvPr/>
            </p:nvSpPr>
            <p:spPr>
              <a:xfrm>
                <a:off x="1501" y="644"/>
                <a:ext cx="0" cy="864"/>
              </a:xfrm>
              <a:prstGeom prst="line">
                <a:avLst/>
              </a:prstGeom>
              <a:ln w="28575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04" name="Rectangle 73"/>
              <p:cNvSpPr/>
              <p:nvPr/>
            </p:nvSpPr>
            <p:spPr>
              <a:xfrm>
                <a:off x="2365" y="788"/>
                <a:ext cx="96" cy="19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</p:spPr>
            <p:txBody>
              <a:bodyPr wrap="none" anchor="ctr" anchorCtr="0"/>
              <a:lstStyle/>
              <a:p>
                <a:pPr algn="ctr" eaLnBrk="1" hangingPunct="1"/>
                <a:endParaRPr lang="zh-CN" altLang="en-US" dirty="0">
                  <a:latin typeface="Times New Roman" panose="02020503050405090304" pitchFamily="18" charset="0"/>
                </a:endParaRPr>
              </a:p>
            </p:txBody>
          </p:sp>
          <p:grpSp>
            <p:nvGrpSpPr>
              <p:cNvPr id="79905" name="Group 74"/>
              <p:cNvGrpSpPr/>
              <p:nvPr/>
            </p:nvGrpSpPr>
            <p:grpSpPr>
              <a:xfrm>
                <a:off x="1378" y="956"/>
                <a:ext cx="255" cy="240"/>
                <a:chOff x="2160" y="2400"/>
                <a:chExt cx="255" cy="240"/>
              </a:xfrm>
            </p:grpSpPr>
            <p:sp>
              <p:nvSpPr>
                <p:cNvPr id="79910" name="Oval 75" descr="花束"/>
                <p:cNvSpPr/>
                <p:nvPr/>
              </p:nvSpPr>
              <p:spPr>
                <a:xfrm>
                  <a:off x="2160" y="2400"/>
                  <a:ext cx="240" cy="240"/>
                </a:xfrm>
                <a:prstGeom prst="ellipse">
                  <a:avLst/>
                </a:prstGeom>
                <a:blipFill rotWithShape="1">
                  <a:blip r:embed="rId1"/>
                </a:blipFill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 eaLnBrk="1" hangingPunct="1"/>
                  <a:endParaRPr lang="zh-CN" altLang="zh-CN" b="1" dirty="0">
                    <a:latin typeface="Arial" panose="020B0604020202090204" pitchFamily="34" charset="0"/>
                    <a:ea typeface="仿宋_GB2312" pitchFamily="49" charset="-122"/>
                  </a:endParaRPr>
                </a:p>
              </p:txBody>
            </p:sp>
            <p:sp>
              <p:nvSpPr>
                <p:cNvPr id="79911" name="Text Box 76"/>
                <p:cNvSpPr txBox="1"/>
                <p:nvPr/>
              </p:nvSpPr>
              <p:spPr>
                <a:xfrm>
                  <a:off x="2160" y="2404"/>
                  <a:ext cx="255" cy="23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anchor="ctr" anchorCtr="0"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latin typeface="Times New Roman" panose="02020503050405090304" pitchFamily="18" charset="0"/>
                    </a:rPr>
                    <a:t>V</a:t>
                  </a:r>
                  <a:endParaRPr lang="en-US" altLang="zh-CN" b="1" dirty="0">
                    <a:latin typeface="Times New Roman" panose="02020503050405090304" pitchFamily="18" charset="0"/>
                  </a:endParaRPr>
                </a:p>
              </p:txBody>
            </p:sp>
          </p:grpSp>
          <p:sp>
            <p:nvSpPr>
              <p:cNvPr id="79906" name="Text Box 77"/>
              <p:cNvSpPr txBox="1"/>
              <p:nvPr/>
            </p:nvSpPr>
            <p:spPr>
              <a:xfrm>
                <a:off x="1552" y="858"/>
                <a:ext cx="450" cy="4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R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V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10k</a:t>
                </a: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  <a:sym typeface="Symbol" panose="05050102010706020507" pitchFamily="18" charset="2"/>
                  </a:rPr>
                  <a:t>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9907" name="Text Box 78"/>
              <p:cNvSpPr txBox="1"/>
              <p:nvPr/>
            </p:nvSpPr>
            <p:spPr>
              <a:xfrm>
                <a:off x="600" y="1128"/>
                <a:ext cx="363" cy="2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 anchorCtr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503050405090304" pitchFamily="18" charset="0"/>
                  </a:rPr>
                  <a:t>10V</a:t>
                </a:r>
                <a:endParaRPr lang="en-US" altLang="zh-CN" b="1" dirty="0">
                  <a:solidFill>
                    <a:schemeClr val="bg1"/>
                  </a:solidFill>
                  <a:latin typeface="Times New Roman" panose="02020503050405090304" pitchFamily="18" charset="0"/>
                </a:endParaRPr>
              </a:p>
            </p:txBody>
          </p:sp>
          <p:sp>
            <p:nvSpPr>
              <p:cNvPr id="79908" name="Line 79"/>
              <p:cNvSpPr/>
              <p:nvPr/>
            </p:nvSpPr>
            <p:spPr>
              <a:xfrm>
                <a:off x="925" y="596"/>
                <a:ext cx="384" cy="48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909" name="Line 80"/>
              <p:cNvSpPr/>
              <p:nvPr/>
            </p:nvSpPr>
            <p:spPr>
              <a:xfrm flipV="1">
                <a:off x="1117" y="452"/>
                <a:ext cx="96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79887" name="Object 81"/>
            <p:cNvGraphicFramePr>
              <a:graphicFrameLocks noChangeAspect="1"/>
            </p:cNvGraphicFramePr>
            <p:nvPr/>
          </p:nvGraphicFramePr>
          <p:xfrm>
            <a:off x="567" y="1797"/>
            <a:ext cx="131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8" imgW="876300" imgH="219075" progId="Equation.3">
                    <p:embed/>
                  </p:oleObj>
                </mc:Choice>
                <mc:Fallback>
                  <p:oleObj name="" r:id="rId8" imgW="876300" imgH="219075" progId="Equation.3">
                    <p:embed/>
                    <p:pic>
                      <p:nvPicPr>
                        <p:cNvPr id="0" name="图片 3285"/>
                        <p:cNvPicPr/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67" y="1797"/>
                          <a:ext cx="1315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8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8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81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8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build="p"/>
      <p:bldP spid="81929" grpId="0" bldLvl="0" animBg="1"/>
      <p:bldP spid="81930" grpId="0"/>
      <p:bldP spid="81931" grpId="0" build="p"/>
      <p:bldP spid="81933" grpId="0"/>
      <p:bldP spid="81936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17813" b="29592"/>
          <a:stretch>
            <a:fillRect/>
          </a:stretch>
        </p:blipFill>
        <p:spPr>
          <a:xfrm>
            <a:off x="6531429" y="1273961"/>
            <a:ext cx="5947699" cy="33538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4" r="61591" b="29592"/>
          <a:stretch>
            <a:fillRect/>
          </a:stretch>
        </p:blipFill>
        <p:spPr>
          <a:xfrm>
            <a:off x="-102753" y="4627809"/>
            <a:ext cx="4898315" cy="185848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140177" y="3153833"/>
            <a:ext cx="9736667" cy="42333"/>
          </a:xfrm>
          <a:prstGeom prst="line">
            <a:avLst/>
          </a:prstGeom>
          <a:ln w="60325">
            <a:gradFill>
              <a:gsLst>
                <a:gs pos="69375">
                  <a:srgbClr val="89C0E5"/>
                </a:gs>
                <a:gs pos="64750">
                  <a:srgbClr val="90C4E7"/>
                </a:gs>
                <a:gs pos="55500">
                  <a:srgbClr val="9ECBEA"/>
                </a:gs>
                <a:gs pos="37000">
                  <a:srgbClr val="BADAF0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814345" y="1516837"/>
            <a:ext cx="19108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b="1" dirty="0">
                <a:latin typeface="微软雅黑" charset="-122"/>
                <a:ea typeface="微软雅黑" charset="-122"/>
              </a:rPr>
              <a:t>谢谢！</a:t>
            </a:r>
            <a:endParaRPr lang="zh-CN" altLang="en-US" sz="6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9129" y="3310149"/>
            <a:ext cx="7542307" cy="181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65" b="1" dirty="0">
                <a:latin typeface="微软雅黑" charset="-122"/>
                <a:ea typeface="微软雅黑" charset="-122"/>
              </a:rPr>
              <a:t>Smart DSP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b="1" dirty="0">
                <a:latin typeface="微软雅黑" charset="-122"/>
                <a:ea typeface="微软雅黑" charset="-122"/>
              </a:rPr>
              <a:t>地址：厦门大学信息学院 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6</a:t>
            </a:r>
            <a:r>
              <a:rPr lang="zh-CN" altLang="en-US" sz="2665" b="1" dirty="0">
                <a:latin typeface="微软雅黑" charset="-122"/>
                <a:ea typeface="微软雅黑" charset="-122"/>
              </a:rPr>
              <a:t>号楼</a:t>
            </a:r>
            <a:r>
              <a:rPr lang="en-US" altLang="zh-CN" sz="2665" b="1" dirty="0">
                <a:latin typeface="微软雅黑" charset="-122"/>
                <a:ea typeface="微软雅黑" charset="-122"/>
              </a:rPr>
              <a:t>211</a:t>
            </a:r>
            <a:endParaRPr lang="en-US" altLang="zh-CN" sz="2665" b="1" dirty="0">
              <a:latin typeface="微软雅黑" charset="-122"/>
              <a:ea typeface="微软雅黑" charset="-122"/>
            </a:endParaRPr>
          </a:p>
          <a:p>
            <a:r>
              <a:rPr lang="en-US" altLang="zh-CN" sz="3200" b="1" dirty="0">
                <a:latin typeface="微软雅黑" charset="-122"/>
                <a:ea typeface="微软雅黑" charset="-122"/>
              </a:rPr>
              <a:t>https://</a:t>
            </a:r>
            <a:r>
              <a:rPr lang="en-US" altLang="zh-CN" sz="3200" b="1" dirty="0" err="1">
                <a:latin typeface="微软雅黑" charset="-122"/>
                <a:ea typeface="微软雅黑" charset="-122"/>
              </a:rPr>
              <a:t>tormii.github.io</a:t>
            </a:r>
            <a:endParaRPr lang="en-US" altLang="zh-CN" sz="32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/>
          <p:nvPr/>
        </p:nvSpPr>
        <p:spPr>
          <a:xfrm>
            <a:off x="2063750" y="2453482"/>
            <a:ext cx="3400425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过渡过程产生的原因</a:t>
            </a:r>
            <a:endParaRPr lang="zh-CN" altLang="en-US" sz="2800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1987" name="Text Box 3"/>
          <p:cNvSpPr txBox="1"/>
          <p:nvPr/>
        </p:nvSpPr>
        <p:spPr>
          <a:xfrm>
            <a:off x="1919288" y="3438208"/>
            <a:ext cx="8135937" cy="119888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      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电路内部含有储能元件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L  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、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503050405090304" pitchFamily="18" charset="0"/>
              </a:rPr>
              <a:t>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电路在换路时能量发生变化，而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能量的储存和释放都需要一定的时间来完成。</a:t>
            </a:r>
            <a:endParaRPr lang="zh-CN" altLang="en-US" sz="2400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  <a:p>
            <a:pPr eaLnBrk="1" hangingPunct="1"/>
            <a:endParaRPr lang="zh-CN" altLang="en-US" sz="2400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3071813" y="4594860"/>
          <a:ext cx="13081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533400" imgH="400050" progId="Equation.3">
                  <p:embed/>
                </p:oleObj>
              </mc:Choice>
              <mc:Fallback>
                <p:oleObj name="" r:id="rId1" imgW="533400" imgH="40005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71813" y="4594860"/>
                        <a:ext cx="1308100" cy="973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Text Box 5"/>
          <p:cNvSpPr txBox="1"/>
          <p:nvPr/>
        </p:nvSpPr>
        <p:spPr>
          <a:xfrm>
            <a:off x="3935413" y="1137285"/>
            <a:ext cx="35496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503050405090304" pitchFamily="18" charset="0"/>
                <a:ea typeface="仿宋_GB2312" pitchFamily="49" charset="-122"/>
              </a:rPr>
              <a:t>电路结构、状态发生变化</a:t>
            </a:r>
            <a:endParaRPr lang="zh-CN" altLang="en-US" sz="2400" b="1" dirty="0">
              <a:solidFill>
                <a:srgbClr val="FF0000"/>
              </a:solidFill>
              <a:latin typeface="Times New Roman" panose="02020503050405090304" pitchFamily="18" charset="0"/>
              <a:ea typeface="仿宋_GB2312" pitchFamily="49" charset="-122"/>
            </a:endParaRPr>
          </a:p>
        </p:txBody>
      </p:sp>
      <p:sp>
        <p:nvSpPr>
          <p:cNvPr id="41990" name="Text Box 6"/>
          <p:cNvSpPr txBox="1"/>
          <p:nvPr/>
        </p:nvSpPr>
        <p:spPr>
          <a:xfrm>
            <a:off x="1992313" y="1067435"/>
            <a:ext cx="1079500" cy="52197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仿宋_GB2312" pitchFamily="49" charset="-122"/>
              </a:rPr>
              <a:t>换路</a:t>
            </a:r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仿宋_GB2312" pitchFamily="49" charset="-122"/>
            </a:endParaRPr>
          </a:p>
        </p:txBody>
      </p:sp>
      <p:sp>
        <p:nvSpPr>
          <p:cNvPr id="41991" name="AutoShape 7"/>
          <p:cNvSpPr/>
          <p:nvPr/>
        </p:nvSpPr>
        <p:spPr>
          <a:xfrm>
            <a:off x="3143250" y="1210310"/>
            <a:ext cx="865188" cy="288925"/>
          </a:xfrm>
          <a:prstGeom prst="rightArrow">
            <a:avLst>
              <a:gd name="adj1" fmla="val 50000"/>
              <a:gd name="adj2" fmla="val 7486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pSp>
        <p:nvGrpSpPr>
          <p:cNvPr id="41992" name="Group 8"/>
          <p:cNvGrpSpPr/>
          <p:nvPr/>
        </p:nvGrpSpPr>
        <p:grpSpPr>
          <a:xfrm>
            <a:off x="7608888" y="937260"/>
            <a:ext cx="2546350" cy="1092201"/>
            <a:chOff x="3969" y="128"/>
            <a:chExt cx="1604" cy="688"/>
          </a:xfrm>
        </p:grpSpPr>
        <p:sp>
          <p:nvSpPr>
            <p:cNvPr id="12300" name="Text Box 9"/>
            <p:cNvSpPr txBox="1"/>
            <p:nvPr/>
          </p:nvSpPr>
          <p:spPr>
            <a:xfrm>
              <a:off x="4111" y="128"/>
              <a:ext cx="146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4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支路接入或断开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01" name="AutoShape 10"/>
            <p:cNvSpPr/>
            <p:nvPr/>
          </p:nvSpPr>
          <p:spPr>
            <a:xfrm>
              <a:off x="3969" y="164"/>
              <a:ext cx="91" cy="590"/>
            </a:xfrm>
            <a:prstGeom prst="leftBrace">
              <a:avLst>
                <a:gd name="adj1" fmla="val 54029"/>
                <a:gd name="adj2" fmla="val 5000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endParaRPr lang="zh-CN" altLang="en-US" sz="2400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  <p:sp>
          <p:nvSpPr>
            <p:cNvPr id="12302" name="Text Box 11"/>
            <p:cNvSpPr txBox="1"/>
            <p:nvPr/>
          </p:nvSpPr>
          <p:spPr>
            <a:xfrm>
              <a:off x="4155" y="526"/>
              <a:ext cx="1270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 eaLnBrk="1" hangingPunct="1"/>
              <a:r>
                <a:rPr lang="zh-CN" altLang="en-US" sz="2400" b="1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电路参数变化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503050405090304" pitchFamily="18" charset="0"/>
              </a:endParaRPr>
            </a:p>
          </p:txBody>
        </p:sp>
      </p:grpSp>
      <p:sp>
        <p:nvSpPr>
          <p:cNvPr id="41996" name="AutoShape 12"/>
          <p:cNvSpPr/>
          <p:nvPr/>
        </p:nvSpPr>
        <p:spPr>
          <a:xfrm>
            <a:off x="5808663" y="2651760"/>
            <a:ext cx="865187" cy="288925"/>
          </a:xfrm>
          <a:prstGeom prst="rightArrow">
            <a:avLst>
              <a:gd name="adj1" fmla="val 50000"/>
              <a:gd name="adj2" fmla="val 74862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lstStyle/>
          <a:p>
            <a:pPr algn="ctr" eaLnBrk="1" hangingPunct="1"/>
            <a:endParaRPr lang="zh-CN" altLang="en-US" dirty="0">
              <a:solidFill>
                <a:srgbClr val="FF0000"/>
              </a:solidFill>
              <a:latin typeface="Times New Roman" panose="02020503050405090304" pitchFamily="18" charset="0"/>
            </a:endParaRPr>
          </a:p>
        </p:txBody>
      </p:sp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7248525" y="4955223"/>
          <a:ext cx="11572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476250" imgH="152400" progId="Equation.3">
                  <p:embed/>
                </p:oleObj>
              </mc:Choice>
              <mc:Fallback>
                <p:oleObj name="" r:id="rId3" imgW="476250" imgH="1524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248525" y="4955223"/>
                        <a:ext cx="1157288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8" name="Object 14"/>
          <p:cNvGraphicFramePr>
            <a:graphicFrameLocks noChangeAspect="1"/>
          </p:cNvGraphicFramePr>
          <p:nvPr/>
        </p:nvGraphicFramePr>
        <p:xfrm>
          <a:off x="5303838" y="4883785"/>
          <a:ext cx="11858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485775" imgH="171450" progId="Equation.3">
                  <p:embed/>
                </p:oleObj>
              </mc:Choice>
              <mc:Fallback>
                <p:oleObj name="" r:id="rId5" imgW="485775" imgH="17145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03838" y="4883785"/>
                        <a:ext cx="1185862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400"/>
                            </p:stCondLst>
                            <p:childTnLst>
                              <p:par>
                                <p:cTn id="4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3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30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30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bldLvl="0" animBg="1"/>
      <p:bldP spid="41987" grpId="0" build="p"/>
      <p:bldP spid="41989" grpId="0" build="p"/>
      <p:bldP spid="4199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/>
          <p:nvPr/>
        </p:nvSpPr>
        <p:spPr>
          <a:xfrm>
            <a:off x="1399540" y="890905"/>
            <a:ext cx="10106025" cy="1291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2000" dirty="0">
                <a:latin typeface="宋体" pitchFamily="2" charset="-122"/>
              </a:rPr>
              <a:t>    </a:t>
            </a: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2. 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动态电路的方程：电路中有储能元件（电容或电感）时，因这些元件的电压和电流的约束关系是通过导数（或积分）表达的。根据</a:t>
            </a:r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KCL</a:t>
            </a:r>
            <a:r>
              <a:rPr lang="zh-CN" altLang="en-US" sz="2000" b="1" i="1" dirty="0"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KVL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和支路方程式</a:t>
            </a:r>
            <a:r>
              <a:rPr lang="zh-CN" altLang="en-US" sz="2000" b="1" i="1" dirty="0">
                <a:latin typeface="楷体_GB2312" pitchFamily="1" charset="-122"/>
                <a:ea typeface="楷体_GB2312" pitchFamily="1" charset="-122"/>
              </a:rPr>
              <a:t>（</a:t>
            </a:r>
            <a:r>
              <a:rPr lang="en-US" altLang="zh-CN" sz="2000" b="1" i="1" dirty="0">
                <a:latin typeface="楷体_GB2312" pitchFamily="1" charset="-122"/>
                <a:ea typeface="楷体_GB2312" pitchFamily="1" charset="-122"/>
              </a:rPr>
              <a:t>VCR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）所建立的电路方程是以电流</a:t>
            </a:r>
            <a:r>
              <a:rPr lang="zh-CN" altLang="en-US" sz="2000" b="1" i="1" dirty="0"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电压为变量的微分方程或微分</a:t>
            </a:r>
            <a:r>
              <a:rPr lang="en-US" altLang="zh-CN" sz="2000" b="1" dirty="0">
                <a:latin typeface="楷体_GB2312" pitchFamily="1" charset="-122"/>
                <a:ea typeface="楷体_GB2312" pitchFamily="1" charset="-122"/>
              </a:rPr>
              <a:t>-</a:t>
            </a:r>
            <a:r>
              <a:rPr lang="zh-CN" altLang="en-US" sz="2000" b="1" dirty="0">
                <a:latin typeface="楷体_GB2312" pitchFamily="1" charset="-122"/>
                <a:ea typeface="楷体_GB2312" pitchFamily="1" charset="-122"/>
              </a:rPr>
              <a:t>积分方程。</a:t>
            </a:r>
            <a:r>
              <a:rPr lang="zh-CN" altLang="en-US" sz="1200" dirty="0">
                <a:latin typeface="Times New Roman" panose="02020503050405090304" pitchFamily="18" charset="0"/>
              </a:rPr>
              <a:t> </a:t>
            </a:r>
            <a:endParaRPr lang="zh-CN" altLang="en-US" sz="1200" dirty="0">
              <a:latin typeface="Times New Roman" panose="02020503050405090304" pitchFamily="18" charset="0"/>
            </a:endParaRPr>
          </a:p>
        </p:txBody>
      </p:sp>
      <p:sp>
        <p:nvSpPr>
          <p:cNvPr id="37898" name="Rectangle 10"/>
          <p:cNvSpPr>
            <a:spLocks noGrp="1"/>
          </p:cNvSpPr>
          <p:nvPr>
            <p:ph type="title"/>
          </p:nvPr>
        </p:nvSpPr>
        <p:spPr>
          <a:xfrm>
            <a:off x="1703388" y="2306320"/>
            <a:ext cx="5616575" cy="388938"/>
          </a:xfrm>
          <a:noFill/>
          <a:ln>
            <a:noFill/>
          </a:ln>
        </p:spPr>
        <p:txBody>
          <a:bodyPr anchor="ctr" anchorCtr="0">
            <a:normAutofit fontScale="90000"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</a:rPr>
              <a:t>例    列出图（</a:t>
            </a:r>
            <a:r>
              <a:rPr lang="en-US" altLang="zh-CN" sz="2400" b="1" dirty="0">
                <a:solidFill>
                  <a:schemeClr val="tx1"/>
                </a:solidFill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</a:rPr>
              <a:t>）、（</a:t>
            </a:r>
            <a:r>
              <a:rPr lang="en-US" altLang="zh-CN" sz="2400" b="1" dirty="0">
                <a:solidFill>
                  <a:schemeClr val="tx1"/>
                </a:solidFill>
              </a:rPr>
              <a:t>b</a:t>
            </a:r>
            <a:r>
              <a:rPr lang="zh-CN" altLang="en-US" sz="2400" b="1" dirty="0">
                <a:solidFill>
                  <a:schemeClr val="tx1"/>
                </a:solidFill>
              </a:rPr>
              <a:t>）电路的方程。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2566988" y="2738120"/>
          <a:ext cx="2808287" cy="202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1649730" imgH="1093470" progId="Visio.Drawing.11">
                  <p:embed/>
                </p:oleObj>
              </mc:Choice>
              <mc:Fallback>
                <p:oleObj name="" r:id="rId1" imgW="1649730" imgH="1093470" progId="Visio.Drawing.11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6988" y="2738120"/>
                        <a:ext cx="2808287" cy="2024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12"/>
          <p:cNvGraphicFramePr>
            <a:graphicFrameLocks noChangeAspect="1"/>
          </p:cNvGraphicFramePr>
          <p:nvPr/>
        </p:nvGraphicFramePr>
        <p:xfrm>
          <a:off x="6311900" y="2738120"/>
          <a:ext cx="295275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667510" imgH="1075690" progId="Visio.Drawing.11">
                  <p:embed/>
                </p:oleObj>
              </mc:Choice>
              <mc:Fallback>
                <p:oleObj name="" r:id="rId3" imgW="1667510" imgH="1075690" progId="Visio.Drawing.11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1900" y="2738120"/>
                        <a:ext cx="2952750" cy="201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1" name="Text Box 13"/>
          <p:cNvSpPr txBox="1"/>
          <p:nvPr/>
        </p:nvSpPr>
        <p:spPr>
          <a:xfrm>
            <a:off x="2671763" y="4728845"/>
            <a:ext cx="2703512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若以</a:t>
            </a:r>
            <a:r>
              <a:rPr lang="en-US" altLang="zh-CN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u</a:t>
            </a:r>
            <a:r>
              <a:rPr lang="en-US" altLang="zh-CN" sz="2000" b="1" baseline="-25000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c</a:t>
            </a:r>
            <a:r>
              <a:rPr lang="zh-CN" altLang="en-US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为待求变量</a:t>
            </a:r>
            <a:endParaRPr lang="zh-CN" altLang="en-US" sz="2000" b="1" dirty="0">
              <a:solidFill>
                <a:schemeClr val="tx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37902" name="Object 14"/>
          <p:cNvGraphicFramePr>
            <a:graphicFrameLocks noChangeAspect="1"/>
          </p:cNvGraphicFramePr>
          <p:nvPr/>
        </p:nvGraphicFramePr>
        <p:xfrm>
          <a:off x="2279650" y="5257483"/>
          <a:ext cx="316865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930400" imgH="406400" progId="Equation.DSMT4">
                  <p:embed/>
                </p:oleObj>
              </mc:Choice>
              <mc:Fallback>
                <p:oleObj name="" r:id="rId5" imgW="1930400" imgH="406400" progId="Equation.DSMT4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79650" y="5257483"/>
                        <a:ext cx="3168650" cy="763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3" name="Object 15"/>
          <p:cNvGraphicFramePr>
            <a:graphicFrameLocks noChangeAspect="1"/>
          </p:cNvGraphicFramePr>
          <p:nvPr/>
        </p:nvGraphicFramePr>
        <p:xfrm>
          <a:off x="2135188" y="6049645"/>
          <a:ext cx="311626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1307465" imgH="406400" progId="Equation.DSMT4">
                  <p:embed/>
                </p:oleObj>
              </mc:Choice>
              <mc:Fallback>
                <p:oleObj name="" r:id="rId7" imgW="1307465" imgH="406400" progId="Equation.DSMT4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5188" y="6049645"/>
                        <a:ext cx="3116262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4" name="Text Box 16"/>
          <p:cNvSpPr txBox="1"/>
          <p:nvPr/>
        </p:nvSpPr>
        <p:spPr>
          <a:xfrm>
            <a:off x="6480175" y="4728845"/>
            <a:ext cx="307181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若以 </a:t>
            </a:r>
            <a:r>
              <a:rPr lang="en-US" altLang="zh-CN" sz="2000" b="1" i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i</a:t>
            </a:r>
            <a:r>
              <a:rPr lang="en-US" altLang="zh-CN" sz="2000" b="1" baseline="-25000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L</a:t>
            </a:r>
            <a:r>
              <a:rPr lang="zh-CN" altLang="en-US" sz="2000" b="1" dirty="0">
                <a:solidFill>
                  <a:schemeClr val="tx1"/>
                </a:solidFill>
                <a:latin typeface="楷体_GB2312" pitchFamily="1" charset="-122"/>
                <a:ea typeface="楷体_GB2312" pitchFamily="1" charset="-122"/>
              </a:rPr>
              <a:t>为待求变量</a:t>
            </a:r>
            <a:endParaRPr lang="zh-CN" altLang="en-US" sz="2000" b="1" dirty="0">
              <a:solidFill>
                <a:schemeClr val="tx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37907" name="Object 19"/>
          <p:cNvGraphicFramePr>
            <a:graphicFrameLocks noChangeAspect="1"/>
          </p:cNvGraphicFramePr>
          <p:nvPr/>
        </p:nvGraphicFramePr>
        <p:xfrm>
          <a:off x="6662738" y="5257483"/>
          <a:ext cx="30289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1790700" imgH="406400" progId="Equation.DSMT4">
                  <p:embed/>
                </p:oleObj>
              </mc:Choice>
              <mc:Fallback>
                <p:oleObj name="" r:id="rId9" imgW="1790700" imgH="406400" progId="Equation.DSMT4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62738" y="5257483"/>
                        <a:ext cx="3028950" cy="709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0" name="Object 22"/>
          <p:cNvGraphicFramePr>
            <a:graphicFrameLocks noChangeAspect="1"/>
          </p:cNvGraphicFramePr>
          <p:nvPr/>
        </p:nvGraphicFramePr>
        <p:xfrm>
          <a:off x="6991350" y="6059170"/>
          <a:ext cx="20574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1" imgW="913765" imgH="406400" progId="Equation.DSMT4">
                  <p:embed/>
                </p:oleObj>
              </mc:Choice>
              <mc:Fallback>
                <p:oleObj name="" r:id="rId11" imgW="913765" imgH="406400" progId="Equation.DSMT4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91350" y="6059170"/>
                        <a:ext cx="2057400" cy="755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8" grpId="0"/>
      <p:bldP spid="37901" grpId="0"/>
      <p:bldP spid="37904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0</TotalTime>
  <Words>7900</Words>
  <Application>WPS 演示</Application>
  <PresentationFormat>宽屏</PresentationFormat>
  <Paragraphs>1921</Paragraphs>
  <Slides>75</Slides>
  <Notes>112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205</vt:i4>
      </vt:variant>
      <vt:variant>
        <vt:lpstr>幻灯片标题</vt:lpstr>
      </vt:variant>
      <vt:variant>
        <vt:i4>75</vt:i4>
      </vt:variant>
    </vt:vector>
  </HeadingPairs>
  <TitlesOfParts>
    <vt:vector size="310" baseType="lpstr">
      <vt:lpstr>Arial</vt:lpstr>
      <vt:lpstr>宋体</vt:lpstr>
      <vt:lpstr>Wingdings</vt:lpstr>
      <vt:lpstr>微软雅黑</vt:lpstr>
      <vt:lpstr>汉仪旗黑</vt:lpstr>
      <vt:lpstr>楷体_GB2312</vt:lpstr>
      <vt:lpstr>汉仪楷体简</vt:lpstr>
      <vt:lpstr>汉仪书宋二KW</vt:lpstr>
      <vt:lpstr>Times New Roman</vt:lpstr>
      <vt:lpstr>仿宋_GB2312</vt:lpstr>
      <vt:lpstr>Symbol</vt:lpstr>
      <vt:lpstr>Kingsoft Sign</vt:lpstr>
      <vt:lpstr>方正仿宋_GBK</vt:lpstr>
      <vt:lpstr>宋体</vt:lpstr>
      <vt:lpstr>Arial Unicode MS</vt:lpstr>
      <vt:lpstr>Tw Cen MT</vt:lpstr>
      <vt:lpstr>Calibri</vt:lpstr>
      <vt:lpstr>Helvetica Neue</vt:lpstr>
      <vt:lpstr>黑体</vt:lpstr>
      <vt:lpstr>汉仪中黑KW</vt:lpstr>
      <vt:lpstr>华文新魏</vt:lpstr>
      <vt:lpstr>Tahoma</vt:lpstr>
      <vt:lpstr>DejaVu Math TeX Gyre</vt:lpstr>
      <vt:lpstr>Verdana</vt:lpstr>
      <vt:lpstr>隶书</vt:lpstr>
      <vt:lpstr>Comic Sans MS</vt:lpstr>
      <vt:lpstr>MT Symbol</vt:lpstr>
      <vt:lpstr>宋体-简</vt:lpstr>
      <vt:lpstr>报隶-简</vt:lpstr>
      <vt:lpstr>水滴</vt:lpstr>
      <vt:lpstr>Equation.3</vt:lpstr>
      <vt:lpstr>Equation.3</vt:lpstr>
      <vt:lpstr>Equation.DSMT4</vt:lpstr>
      <vt:lpstr>Equation.DSMT4</vt:lpstr>
      <vt:lpstr>Equation.DSMT4</vt:lpstr>
      <vt:lpstr>Equation.DSMT4</vt:lpstr>
      <vt:lpstr>Visio.Drawing.6</vt:lpstr>
      <vt:lpstr>Visio.Drawing.6</vt:lpstr>
      <vt:lpstr>Visio.Drawing.6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Paint.Picture</vt:lpstr>
      <vt:lpstr>Equation.DSMT4</vt:lpstr>
      <vt:lpstr>Equation.DSMT4</vt:lpstr>
      <vt:lpstr>Equation.3</vt:lpstr>
      <vt:lpstr>Equation.3</vt:lpstr>
      <vt:lpstr>Visio.Drawing.11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Equation.DSMT4</vt:lpstr>
      <vt:lpstr>Paint.Picture</vt:lpstr>
      <vt:lpstr>Paint.Picture</vt:lpstr>
      <vt:lpstr>Paint.Picture</vt:lpstr>
      <vt:lpstr>Paint.Picture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Visio.Drawing.6</vt:lpstr>
      <vt:lpstr>Equation.DSMT4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Equation.DSMT4</vt:lpstr>
      <vt:lpstr>Equation.DSMT4</vt:lpstr>
      <vt:lpstr>Visio.Drawing.11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Visio.Drawing.5</vt:lpstr>
      <vt:lpstr>Equation.3</vt:lpstr>
      <vt:lpstr>Equation.3</vt:lpstr>
      <vt:lpstr>Equation.3</vt:lpstr>
      <vt:lpstr>Visio.Drawing.5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Visio.Drawing.11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Visio.Drawing.5</vt:lpstr>
      <vt:lpstr>Visio.Drawing.5</vt:lpstr>
      <vt:lpstr>Equation.3</vt:lpstr>
      <vt:lpstr>Equation.3</vt:lpstr>
      <vt:lpstr>Equation.DSMT4</vt:lpstr>
      <vt:lpstr>Equation.DSMT4</vt:lpstr>
      <vt:lpstr>PowerPoint 演示文稿</vt:lpstr>
      <vt:lpstr>PowerPoint 演示文稿</vt:lpstr>
      <vt:lpstr> 3－1 动态电路的方程及其初始条件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    列出图（a）、（b）电路的方程。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  下图电路，开关闭合前电路无贮能，求 i1(0+)、i2(0+)和 uL(0+)。 </vt:lpstr>
      <vt:lpstr>解：由题意 </vt:lpstr>
      <vt:lpstr>例    换路前电路已处稳态，求 uc(0+), iL(0+)和iL’(0+),uc’(0+)。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 电路和电路元件</dc:title>
  <dc:creator>chunxian gao</dc:creator>
  <cp:lastModifiedBy>图小童</cp:lastModifiedBy>
  <cp:revision>355</cp:revision>
  <dcterms:created xsi:type="dcterms:W3CDTF">2024-04-25T07:40:42Z</dcterms:created>
  <dcterms:modified xsi:type="dcterms:W3CDTF">2024-04-25T07:40:42Z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3FC91F0B2A84EDDA40EA1F665AFDD9E1_43</vt:lpwstr>
  </property>
  <property fmtid="{D5CDD505-2E9C-101B-9397-08002B2CF9AE}" pid="3" name="KSOProductBuildVer">
    <vt:lpwstr>2052-6.5.2.8766</vt:lpwstr>
  </property>
</Properties>
</file>